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852" r:id="rId4"/>
  </p:sldMasterIdLst>
  <p:notesMasterIdLst>
    <p:notesMasterId r:id="rId22"/>
  </p:notesMasterIdLst>
  <p:handoutMasterIdLst>
    <p:handoutMasterId r:id="rId23"/>
  </p:handoutMasterIdLst>
  <p:sldIdLst>
    <p:sldId id="256" r:id="rId5"/>
    <p:sldId id="274" r:id="rId6"/>
    <p:sldId id="275" r:id="rId7"/>
    <p:sldId id="276" r:id="rId8"/>
    <p:sldId id="277" r:id="rId9"/>
    <p:sldId id="278" r:id="rId10"/>
    <p:sldId id="279" r:id="rId11"/>
    <p:sldId id="280" r:id="rId12"/>
    <p:sldId id="281" r:id="rId13"/>
    <p:sldId id="282" r:id="rId14"/>
    <p:sldId id="283" r:id="rId15"/>
    <p:sldId id="284" r:id="rId16"/>
    <p:sldId id="285" r:id="rId17"/>
    <p:sldId id="286" r:id="rId18"/>
    <p:sldId id="287" r:id="rId19"/>
    <p:sldId id="288" r:id="rId20"/>
    <p:sldId id="273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75"/>
  </p:normalViewPr>
  <p:slideViewPr>
    <p:cSldViewPr snapToGrid="0" snapToObjects="1">
      <p:cViewPr varScale="1">
        <p:scale>
          <a:sx n="86" d="100"/>
          <a:sy n="86" d="100"/>
        </p:scale>
        <p:origin x="562" y="5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68" d="100"/>
          <a:sy n="68" d="100"/>
        </p:scale>
        <p:origin x="3288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5EA663F-0F71-4941-839F-4D376A50B15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C142CB8-EC67-47AC-810C-39EACC3AA53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1F8F58-3262-4466-8DB1-B329F63F404F}" type="datetimeFigureOut">
              <a:rPr lang="en-US" smtClean="0"/>
              <a:t>8/8/2022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7EB2D2D-60E4-477E-84AF-48DE5C24FA0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5F6F142-CFE2-4AA2-8A1E-CADC565C241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F595F6-1BED-4F30-933F-F0CD66CEE78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15411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BCF71C-E8D2-4E49-B04C-B160BC17D861}" type="datetimeFigureOut">
              <a:rPr lang="en-US" smtClean="0"/>
              <a:t>8/8/2022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D76E09-41B7-FE4E-B099-04DFD58B8CF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95116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D76E09-41B7-FE4E-B099-04DFD58B8CF1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21662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D76E09-41B7-FE4E-B099-04DFD58B8CF1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33227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D0534-BB92-D249-82B9-49A38E7BB51A}" type="datetime1">
              <a:rPr lang="en-US" smtClean="0"/>
              <a:t>8/8/2022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26739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22B72-5EFB-2B4D-BBDF-916337A53DC6}" type="datetime1">
              <a:rPr lang="en-US" smtClean="0"/>
              <a:t>8/8/2022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68912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B05E1-C71E-544E-9F74-844878BC4783}" type="datetime1">
              <a:rPr lang="en-US" smtClean="0"/>
              <a:t>8/8/2022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65277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E8AFE-A49F-3347-91BC-9E8CE1BCC4B4}" type="datetime1">
              <a:rPr lang="en-US" smtClean="0"/>
              <a:t>8/8/2022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50888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5EA109CB-DDDB-7949-A85C-355CAB3D7576}" type="datetime1">
              <a:rPr lang="en-US" smtClean="0"/>
              <a:t>8/8/2022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5661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56BB9-C860-D945-A0DA-AC84E1154E6B}" type="datetime1">
              <a:rPr lang="en-US" smtClean="0"/>
              <a:t>8/8/2022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81778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5F966-147F-B24F-8855-ADF4B9638779}" type="datetime1">
              <a:rPr lang="en-US" smtClean="0"/>
              <a:t>8/8/2022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26864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BB21E-6508-274A-8215-090AB0A8BFD7}" type="datetime1">
              <a:rPr lang="en-US" smtClean="0"/>
              <a:t>8/8/2022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14679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E3B75-9C36-5140-9B2C-4AB02DB5CE55}" type="datetime1">
              <a:rPr lang="en-US" smtClean="0"/>
              <a:t>8/8/2022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767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E5107-D26A-8749-91B4-BDF6C1B6361A}" type="datetime1">
              <a:rPr lang="en-US" smtClean="0"/>
              <a:t>8/8/2022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1674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C6945-859D-154B-9E61-3980F2B5BC84}" type="datetime1">
              <a:rPr lang="en-US" smtClean="0"/>
              <a:t>8/8/2022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37286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3E2B6D2D-DD65-7542-B616-C09BD0686257}" type="datetime1">
              <a:rPr lang="en-US" smtClean="0"/>
              <a:t>8/8/2022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59046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microsoft.com/office/2007/relationships/hdphoto" Target="../media/hdphoto2.wdp"/><Relationship Id="rId4" Type="http://schemas.openxmlformats.org/officeDocument/2006/relationships/image" Target="../media/image6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microsoft.com/office/2007/relationships/hdphoto" Target="../media/hdphoto2.wdp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5C28659E-412C-4600-B45E-BAE370BC24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580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3" name="Picture 12" descr="Avocados and peppers on a cutting board">
            <a:extLst>
              <a:ext uri="{FF2B5EF4-FFF2-40B4-BE49-F238E27FC236}">
                <a16:creationId xmlns:a16="http://schemas.microsoft.com/office/drawing/2014/main" id="{573EC269-9A59-49F8-B377-784E209B3A0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30802" y="10"/>
            <a:ext cx="12191980" cy="6857989"/>
          </a:xfrm>
          <a:prstGeom prst="rect">
            <a:avLst/>
          </a:prstGeom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id="{AE95896B-6905-4618-A7DF-DED8A61FBC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2000" cy="6857999"/>
          </a:xfrm>
          <a:prstGeom prst="rect">
            <a:avLst/>
          </a:prstGeom>
          <a:solidFill>
            <a:schemeClr val="tx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7748BD8C-4984-4138-94CA-2DC5F39DC3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blipFill dpi="0" rotWithShape="1">
            <a:blip r:embed="rId4">
              <a:alphaModFix amt="30000"/>
              <a:duotone>
                <a:prstClr val="black"/>
                <a:schemeClr val="accent1">
                  <a:tint val="45000"/>
                  <a:satMod val="400000"/>
                </a:schemeClr>
              </a:duotone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61000"/>
                      </a14:imgEffect>
                      <a14:imgEffect>
                        <a14:brightnessContrast bright="-25000" contrast="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5C93519-6B29-1346-9FCB-0835B80531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3229" y="1390995"/>
            <a:ext cx="9966960" cy="3035808"/>
          </a:xfrm>
        </p:spPr>
        <p:txBody>
          <a:bodyPr anchor="b">
            <a:noAutofit/>
          </a:bodyPr>
          <a:lstStyle/>
          <a:p>
            <a:br>
              <a:rPr lang="en-US" sz="5400" dirty="0">
                <a:solidFill>
                  <a:srgbClr val="FFFFFF"/>
                </a:solidFill>
                <a:latin typeface="+mn-lt"/>
              </a:rPr>
            </a:br>
            <a:br>
              <a:rPr lang="en-US" sz="5400" dirty="0">
                <a:solidFill>
                  <a:srgbClr val="FFFFFF"/>
                </a:solidFill>
                <a:latin typeface="+mn-lt"/>
              </a:rPr>
            </a:br>
            <a:br>
              <a:rPr lang="en-US" sz="5400" dirty="0">
                <a:solidFill>
                  <a:srgbClr val="FFFFFF"/>
                </a:solidFill>
                <a:latin typeface="+mn-lt"/>
              </a:rPr>
            </a:br>
            <a:br>
              <a:rPr lang="en-US" sz="5400" dirty="0">
                <a:solidFill>
                  <a:srgbClr val="FFFFFF"/>
                </a:solidFill>
                <a:latin typeface="+mn-lt"/>
              </a:rPr>
            </a:br>
            <a:r>
              <a:rPr lang="en-US" sz="4800" dirty="0">
                <a:solidFill>
                  <a:srgbClr val="FFFFFF"/>
                </a:solidFill>
                <a:latin typeface="+mn-lt"/>
              </a:rPr>
              <a:t>UPDATE  WHOLE  SALE AGENTS  IN  THE  POTENTIAL MATTER  IMASA </a:t>
            </a:r>
            <a:br>
              <a:rPr lang="en-US" sz="4800" dirty="0">
                <a:solidFill>
                  <a:srgbClr val="FFFFFF"/>
                </a:solidFill>
                <a:latin typeface="+mn-lt"/>
              </a:rPr>
            </a:br>
            <a:r>
              <a:rPr lang="en-US" sz="4800" dirty="0">
                <a:solidFill>
                  <a:srgbClr val="FFFFFF"/>
                </a:solidFill>
                <a:latin typeface="+mn-lt"/>
              </a:rPr>
              <a:t>// </a:t>
            </a:r>
            <a:br>
              <a:rPr lang="en-US" sz="4800" dirty="0">
                <a:solidFill>
                  <a:srgbClr val="FFFFFF"/>
                </a:solidFill>
                <a:latin typeface="+mn-lt"/>
              </a:rPr>
            </a:br>
            <a:r>
              <a:rPr lang="en-US" sz="4800" dirty="0">
                <a:solidFill>
                  <a:srgbClr val="FFFFFF"/>
                </a:solidFill>
                <a:latin typeface="+mn-lt"/>
              </a:rPr>
              <a:t>THE  CITY  OF  </a:t>
            </a:r>
            <a:r>
              <a:rPr lang="en-US" sz="4800" dirty="0" err="1">
                <a:solidFill>
                  <a:srgbClr val="FFFFFF"/>
                </a:solidFill>
                <a:latin typeface="+mn-lt"/>
              </a:rPr>
              <a:t>eTHEKWINI</a:t>
            </a:r>
            <a:r>
              <a:rPr lang="en-US" sz="4800" dirty="0">
                <a:solidFill>
                  <a:srgbClr val="FFFFFF"/>
                </a:solidFill>
                <a:latin typeface="+mn-lt"/>
              </a:rPr>
              <a:t> METROPOLITAN MUNICIPALITY</a:t>
            </a:r>
          </a:p>
        </p:txBody>
      </p:sp>
      <p:sp>
        <p:nvSpPr>
          <p:cNvPr id="8" name="Subtitle 7">
            <a:extLst>
              <a:ext uri="{FF2B5EF4-FFF2-40B4-BE49-F238E27FC236}">
                <a16:creationId xmlns:a16="http://schemas.microsoft.com/office/drawing/2014/main" id="{57FFE273-805C-47CC-98BD-C63CD14BF6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5032" y="6048587"/>
            <a:ext cx="7891272" cy="640080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rgbClr val="FFFFFF"/>
                </a:solidFill>
              </a:rPr>
              <a:t>Professor Johan </a:t>
            </a:r>
            <a:r>
              <a:rPr lang="en-US" sz="3600" dirty="0" err="1">
                <a:solidFill>
                  <a:srgbClr val="FFFFFF"/>
                </a:solidFill>
              </a:rPr>
              <a:t>Lötz</a:t>
            </a:r>
            <a:endParaRPr lang="en-US" sz="36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124718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 tmFilter="0, 0; .2, .5; .8, .5; 1, 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1000" autoRev="1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0C68C58-4665-D328-8649-B362581B3A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10</a:t>
            </a:fld>
            <a:endParaRPr lang="en-US" dirty="0"/>
          </a:p>
        </p:txBody>
      </p:sp>
      <p:pic>
        <p:nvPicPr>
          <p:cNvPr id="3" name="Picture 2" descr="Avocados and peppers on a cutting board">
            <a:extLst>
              <a:ext uri="{FF2B5EF4-FFF2-40B4-BE49-F238E27FC236}">
                <a16:creationId xmlns:a16="http://schemas.microsoft.com/office/drawing/2014/main" id="{26DF9ADA-9AA3-96A4-46EA-BD76DCB0F8E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 rot="10800000">
            <a:off x="-30802" y="10"/>
            <a:ext cx="12191980" cy="6857989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677E1243-556F-35A3-3996-D30C62B9897A}"/>
              </a:ext>
            </a:extLst>
          </p:cNvPr>
          <p:cNvSpPr txBox="1"/>
          <p:nvPr/>
        </p:nvSpPr>
        <p:spPr>
          <a:xfrm>
            <a:off x="4189939" y="400893"/>
            <a:ext cx="7577992" cy="68339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  <a:tabLst>
                <a:tab pos="450215" algn="l"/>
              </a:tabLst>
            </a:pPr>
            <a:r>
              <a:rPr lang="en-ZA" sz="2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We also requested that we be provided with the following information and documentation pertaining to this decision, which is based on the concerns raised by IMASA members</a:t>
            </a:r>
            <a:endParaRPr lang="en-ZA" sz="2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  <a:tabLst>
                <a:tab pos="450215" algn="l"/>
              </a:tabLst>
            </a:pPr>
            <a:r>
              <a:rPr lang="en-ZA" sz="2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en-ZA" sz="2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  <a:tabLst>
                <a:tab pos="450215" algn="l"/>
              </a:tabLst>
            </a:pPr>
            <a:r>
              <a:rPr lang="en-ZA" sz="2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What was the decision-making process followed by the Municipality to approve the appointment of the wholesaler?</a:t>
            </a: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  <a:tabLst>
                <a:tab pos="450215" algn="l"/>
              </a:tabLst>
            </a:pPr>
            <a:endParaRPr lang="en-ZA" sz="2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  <a:tabLst>
                <a:tab pos="450215" algn="l"/>
              </a:tabLst>
            </a:pPr>
            <a:r>
              <a:rPr lang="en-ZA" sz="2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What Public participation processes were followed?</a:t>
            </a: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  <a:tabLst>
                <a:tab pos="450215" algn="l"/>
              </a:tabLst>
            </a:pPr>
            <a:endParaRPr lang="en-ZA" sz="2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ZA" sz="2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en-ZA" sz="2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ZA" sz="2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en-ZA" sz="2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4725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75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75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75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0C68C58-4665-D328-8649-B362581B3A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11</a:t>
            </a:fld>
            <a:endParaRPr lang="en-US" dirty="0"/>
          </a:p>
        </p:txBody>
      </p:sp>
      <p:pic>
        <p:nvPicPr>
          <p:cNvPr id="3" name="Picture 2" descr="Avocados and peppers on a cutting board">
            <a:extLst>
              <a:ext uri="{FF2B5EF4-FFF2-40B4-BE49-F238E27FC236}">
                <a16:creationId xmlns:a16="http://schemas.microsoft.com/office/drawing/2014/main" id="{26DF9ADA-9AA3-96A4-46EA-BD76DCB0F8E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30802" y="10"/>
            <a:ext cx="12191980" cy="6857989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677E1243-556F-35A3-3996-D30C62B9897A}"/>
              </a:ext>
            </a:extLst>
          </p:cNvPr>
          <p:cNvSpPr txBox="1"/>
          <p:nvPr/>
        </p:nvSpPr>
        <p:spPr>
          <a:xfrm>
            <a:off x="240791" y="162354"/>
            <a:ext cx="7577992" cy="70898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  <a:tabLst>
                <a:tab pos="450215" algn="l"/>
              </a:tabLst>
            </a:pPr>
            <a:endParaRPr lang="en-ZA" sz="2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just">
              <a:lnSpc>
                <a:spcPct val="107000"/>
              </a:lnSpc>
              <a:buFont typeface="Symbol" panose="05050102010706020507" pitchFamily="18" charset="2"/>
              <a:buChar char=""/>
              <a:tabLst>
                <a:tab pos="450215" algn="l"/>
              </a:tabLst>
            </a:pPr>
            <a:r>
              <a:rPr lang="en-ZA" sz="2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Supply us with the contract and/or agreement entered into with the wholesaler</a:t>
            </a:r>
          </a:p>
          <a:p>
            <a:pPr marL="342900" indent="-342900" algn="just">
              <a:lnSpc>
                <a:spcPct val="107000"/>
              </a:lnSpc>
              <a:buFont typeface="Symbol" panose="05050102010706020507" pitchFamily="18" charset="2"/>
              <a:buChar char=""/>
              <a:tabLst>
                <a:tab pos="450215" algn="l"/>
              </a:tabLst>
            </a:pPr>
            <a:endParaRPr lang="en-ZA" sz="2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  <a:tabLst>
                <a:tab pos="450215" algn="l"/>
              </a:tabLst>
            </a:pPr>
            <a:r>
              <a:rPr lang="en-ZA" sz="2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What was the decision-making rationale in the appointment of the Market wholesaler?</a:t>
            </a: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  <a:tabLst>
                <a:tab pos="450215" algn="l"/>
              </a:tabLst>
            </a:pPr>
            <a:endParaRPr lang="en-ZA" sz="2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  <a:tabLst>
                <a:tab pos="450215" algn="l"/>
              </a:tabLst>
            </a:pPr>
            <a:r>
              <a:rPr lang="en-ZA" sz="2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appointment and selection of staff (i.e., Market staff and agents whose licenses have been revoked due to disciplinary actions and misconduct?)</a:t>
            </a: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  <a:tabLst>
                <a:tab pos="450215" algn="l"/>
              </a:tabLst>
            </a:pPr>
            <a:endParaRPr lang="en-ZA" sz="2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  <a:tabLst>
                <a:tab pos="450215" algn="l"/>
              </a:tabLst>
            </a:pPr>
            <a:endParaRPr lang="en-ZA" sz="2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ZA" sz="2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en-ZA" sz="2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ZA" sz="2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en-ZA" sz="2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59760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75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0C68C58-4665-D328-8649-B362581B3A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12</a:t>
            </a:fld>
            <a:endParaRPr lang="en-US" dirty="0"/>
          </a:p>
        </p:txBody>
      </p:sp>
      <p:pic>
        <p:nvPicPr>
          <p:cNvPr id="3" name="Picture 2" descr="Avocados and peppers on a cutting board">
            <a:extLst>
              <a:ext uri="{FF2B5EF4-FFF2-40B4-BE49-F238E27FC236}">
                <a16:creationId xmlns:a16="http://schemas.microsoft.com/office/drawing/2014/main" id="{26DF9ADA-9AA3-96A4-46EA-BD76DCB0F8E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 rot="10800000">
            <a:off x="-30802" y="10"/>
            <a:ext cx="12191980" cy="6857989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677E1243-556F-35A3-3996-D30C62B9897A}"/>
              </a:ext>
            </a:extLst>
          </p:cNvPr>
          <p:cNvSpPr txBox="1"/>
          <p:nvPr/>
        </p:nvSpPr>
        <p:spPr>
          <a:xfrm>
            <a:off x="4189939" y="223419"/>
            <a:ext cx="7577992" cy="67313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  <a:tabLst>
                <a:tab pos="450215" algn="l"/>
              </a:tabLst>
            </a:pPr>
            <a:endParaRPr lang="en-ZA" sz="2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  <a:tabLst>
                <a:tab pos="450215" algn="l"/>
              </a:tabLst>
            </a:pPr>
            <a:r>
              <a:rPr lang="en-ZA" sz="2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Supply us with </a:t>
            </a: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  <a:tabLst>
                <a:tab pos="450215" algn="l"/>
              </a:tabLst>
            </a:pPr>
            <a:endParaRPr lang="en-ZA" sz="2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257300" lvl="2" indent="-342900" algn="just">
              <a:lnSpc>
                <a:spcPct val="107000"/>
              </a:lnSpc>
              <a:buFont typeface="Wingdings" panose="05000000000000000000" pitchFamily="2" charset="2"/>
              <a:buChar char=""/>
              <a:tabLst>
                <a:tab pos="450215" algn="l"/>
              </a:tabLst>
            </a:pPr>
            <a:r>
              <a:rPr lang="en-ZA" sz="2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Lease agreement of the Market wholesaler</a:t>
            </a:r>
          </a:p>
          <a:p>
            <a:pPr marL="1257300" lvl="2" indent="-342900" algn="just">
              <a:lnSpc>
                <a:spcPct val="107000"/>
              </a:lnSpc>
              <a:buFont typeface="Wingdings" panose="05000000000000000000" pitchFamily="2" charset="2"/>
              <a:buChar char=""/>
              <a:tabLst>
                <a:tab pos="450215" algn="l"/>
              </a:tabLst>
            </a:pPr>
            <a:endParaRPr lang="en-ZA" sz="2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257300" lvl="2" indent="-342900" algn="just">
              <a:lnSpc>
                <a:spcPct val="107000"/>
              </a:lnSpc>
              <a:buFont typeface="Wingdings" panose="05000000000000000000" pitchFamily="2" charset="2"/>
              <a:buChar char=""/>
              <a:tabLst>
                <a:tab pos="450215" algn="l"/>
              </a:tabLst>
            </a:pPr>
            <a:r>
              <a:rPr lang="en-ZA" sz="2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appointment letter in respect of the Market wholesaler</a:t>
            </a:r>
          </a:p>
          <a:p>
            <a:pPr marL="1257300" lvl="2" indent="-342900" algn="just">
              <a:lnSpc>
                <a:spcPct val="107000"/>
              </a:lnSpc>
              <a:buFont typeface="Wingdings" panose="05000000000000000000" pitchFamily="2" charset="2"/>
              <a:buChar char=""/>
              <a:tabLst>
                <a:tab pos="450215" algn="l"/>
              </a:tabLst>
            </a:pPr>
            <a:endParaRPr lang="en-ZA" sz="2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257300" lvl="2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"/>
              <a:tabLst>
                <a:tab pos="450215" algn="l"/>
              </a:tabLst>
            </a:pPr>
            <a:r>
              <a:rPr lang="en-ZA" sz="2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cold room rental agreement in respect of the wholesaler</a:t>
            </a:r>
            <a:endParaRPr lang="en-ZA" sz="2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  <a:tabLst>
                <a:tab pos="450215" algn="l"/>
              </a:tabLst>
            </a:pPr>
            <a:endParaRPr lang="en-ZA" sz="2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ZA" sz="2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en-ZA" sz="2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ZA" sz="2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en-ZA" sz="2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95146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750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0C68C58-4665-D328-8649-B362581B3A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13</a:t>
            </a:fld>
            <a:endParaRPr lang="en-US" dirty="0"/>
          </a:p>
        </p:txBody>
      </p:sp>
      <p:pic>
        <p:nvPicPr>
          <p:cNvPr id="3" name="Picture 2" descr="Avocados and peppers on a cutting board">
            <a:extLst>
              <a:ext uri="{FF2B5EF4-FFF2-40B4-BE49-F238E27FC236}">
                <a16:creationId xmlns:a16="http://schemas.microsoft.com/office/drawing/2014/main" id="{26DF9ADA-9AA3-96A4-46EA-BD76DCB0F8E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30802" y="10"/>
            <a:ext cx="12191980" cy="6857989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677E1243-556F-35A3-3996-D30C62B9897A}"/>
              </a:ext>
            </a:extLst>
          </p:cNvPr>
          <p:cNvSpPr txBox="1"/>
          <p:nvPr/>
        </p:nvSpPr>
        <p:spPr>
          <a:xfrm>
            <a:off x="30822" y="679189"/>
            <a:ext cx="7577992" cy="711079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143000" lvl="2" indent="-228600" algn="just">
              <a:lnSpc>
                <a:spcPct val="107000"/>
              </a:lnSpc>
              <a:buFont typeface="Wingdings" panose="05000000000000000000" pitchFamily="2" charset="2"/>
              <a:buChar char=""/>
              <a:tabLst>
                <a:tab pos="450215" algn="l"/>
              </a:tabLst>
            </a:pPr>
            <a:r>
              <a:rPr lang="en-ZA" sz="26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 explanation of the operating rules and procedures that will apply to this wholesaler, amongst others the following</a:t>
            </a:r>
          </a:p>
          <a:p>
            <a:pPr marL="1143000" lvl="2" indent="-228600" algn="just">
              <a:lnSpc>
                <a:spcPct val="107000"/>
              </a:lnSpc>
              <a:buFont typeface="Wingdings" panose="05000000000000000000" pitchFamily="2" charset="2"/>
              <a:buChar char=""/>
              <a:tabLst>
                <a:tab pos="450215" algn="l"/>
              </a:tabLst>
            </a:pPr>
            <a:endParaRPr lang="en-ZA" sz="26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143000" lvl="2" indent="-2286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"/>
              <a:tabLst>
                <a:tab pos="450215" algn="l"/>
              </a:tabLst>
            </a:pPr>
            <a:r>
              <a:rPr lang="en-ZA" sz="26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What will the operating hours of the wholesaler be?</a:t>
            </a:r>
          </a:p>
          <a:p>
            <a:pPr marL="1143000" lvl="2" indent="-2286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"/>
              <a:tabLst>
                <a:tab pos="450215" algn="l"/>
              </a:tabLst>
            </a:pPr>
            <a:endParaRPr lang="en-ZA" sz="26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143000" lvl="2" indent="-2286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"/>
              <a:tabLst>
                <a:tab pos="450215" algn="l"/>
              </a:tabLst>
            </a:pPr>
            <a:r>
              <a:rPr lang="en-ZA" sz="26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How is Market wholesaler operating, is it on commission or rental?</a:t>
            </a:r>
          </a:p>
          <a:p>
            <a:pPr marL="1143000" lvl="2" indent="-2286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"/>
              <a:tabLst>
                <a:tab pos="450215" algn="l"/>
              </a:tabLst>
            </a:pPr>
            <a:endParaRPr lang="en-ZA" sz="26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143000" lvl="2" indent="-2286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"/>
              <a:tabLst>
                <a:tab pos="450215" algn="l"/>
              </a:tabLst>
            </a:pPr>
            <a:r>
              <a:rPr lang="en-ZA" sz="26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Please provide the SOP / SLA applicable to the wholesaler.</a:t>
            </a: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  <a:tabLst>
                <a:tab pos="450215" algn="l"/>
              </a:tabLst>
            </a:pPr>
            <a:endParaRPr lang="en-ZA" sz="26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ZA" sz="26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en-ZA" sz="26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ZA" sz="26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en-ZA" sz="26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52245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75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75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75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0C68C58-4665-D328-8649-B362581B3A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14</a:t>
            </a:fld>
            <a:endParaRPr lang="en-US" dirty="0"/>
          </a:p>
        </p:txBody>
      </p:sp>
      <p:pic>
        <p:nvPicPr>
          <p:cNvPr id="3" name="Picture 2" descr="Avocados and peppers on a cutting board">
            <a:extLst>
              <a:ext uri="{FF2B5EF4-FFF2-40B4-BE49-F238E27FC236}">
                <a16:creationId xmlns:a16="http://schemas.microsoft.com/office/drawing/2014/main" id="{26DF9ADA-9AA3-96A4-46EA-BD76DCB0F8E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 rot="10800000">
            <a:off x="-30802" y="10"/>
            <a:ext cx="12191980" cy="6857989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677E1243-556F-35A3-3996-D30C62B9897A}"/>
              </a:ext>
            </a:extLst>
          </p:cNvPr>
          <p:cNvSpPr txBox="1"/>
          <p:nvPr/>
        </p:nvSpPr>
        <p:spPr>
          <a:xfrm>
            <a:off x="3733136" y="220091"/>
            <a:ext cx="7577992" cy="76415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514600" lvl="5" indent="-2286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"/>
              <a:tabLst>
                <a:tab pos="450215" algn="l"/>
              </a:tabLst>
            </a:pPr>
            <a:endParaRPr lang="en-ZA" sz="26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143000" lvl="2" indent="-2286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"/>
              <a:tabLst>
                <a:tab pos="450215" algn="l"/>
              </a:tabLst>
            </a:pPr>
            <a:r>
              <a:rPr lang="en-ZA" sz="26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indicated that the wholesaler will be utilising the </a:t>
            </a:r>
            <a:r>
              <a:rPr lang="en-ZA" sz="26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Freshmark</a:t>
            </a:r>
            <a:r>
              <a:rPr lang="en-ZA" sz="26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system</a:t>
            </a:r>
          </a:p>
          <a:p>
            <a:pPr marL="1143000" lvl="2" indent="-2286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"/>
              <a:tabLst>
                <a:tab pos="450215" algn="l"/>
              </a:tabLst>
            </a:pPr>
            <a:endParaRPr lang="en-ZA" sz="26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143000" lvl="2" indent="-2286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"/>
              <a:tabLst>
                <a:tab pos="450215" algn="l"/>
              </a:tabLst>
            </a:pPr>
            <a:r>
              <a:rPr lang="en-ZA" sz="26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will the Market wholesaler thus have access to the information of the commission agents on the </a:t>
            </a:r>
            <a:r>
              <a:rPr lang="en-ZA" sz="26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Freshmark</a:t>
            </a:r>
            <a:r>
              <a:rPr lang="en-ZA" sz="26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system? Allowing the wholesaler access to this information will result in a direct conflict of interest and access to privileged information</a:t>
            </a:r>
          </a:p>
          <a:p>
            <a:pPr marL="1143000" lvl="2" indent="-2286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"/>
              <a:tabLst>
                <a:tab pos="450215" algn="l"/>
              </a:tabLst>
            </a:pPr>
            <a:endParaRPr lang="en-ZA" sz="26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143000" lvl="2" indent="-2286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"/>
              <a:tabLst>
                <a:tab pos="450215" algn="l"/>
              </a:tabLst>
            </a:pPr>
            <a:r>
              <a:rPr lang="en-ZA" sz="26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Rules applicable to Market wholesaler staff and labour.</a:t>
            </a:r>
            <a:endParaRPr lang="en-ZA" sz="26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  <a:tabLst>
                <a:tab pos="450215" algn="l"/>
              </a:tabLst>
            </a:pPr>
            <a:endParaRPr lang="en-ZA" sz="26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ZA" sz="26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en-ZA" sz="26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ZA" sz="26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en-ZA" sz="26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695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75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75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75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0C68C58-4665-D328-8649-B362581B3A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15</a:t>
            </a:fld>
            <a:endParaRPr lang="en-US" dirty="0"/>
          </a:p>
        </p:txBody>
      </p:sp>
      <p:pic>
        <p:nvPicPr>
          <p:cNvPr id="3" name="Picture 2" descr="Avocados and peppers on a cutting board">
            <a:extLst>
              <a:ext uri="{FF2B5EF4-FFF2-40B4-BE49-F238E27FC236}">
                <a16:creationId xmlns:a16="http://schemas.microsoft.com/office/drawing/2014/main" id="{26DF9ADA-9AA3-96A4-46EA-BD76DCB0F8E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30802" y="10"/>
            <a:ext cx="12191980" cy="6857989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677E1243-556F-35A3-3996-D30C62B9897A}"/>
              </a:ext>
            </a:extLst>
          </p:cNvPr>
          <p:cNvSpPr txBox="1"/>
          <p:nvPr/>
        </p:nvSpPr>
        <p:spPr>
          <a:xfrm>
            <a:off x="-1563757" y="321380"/>
            <a:ext cx="9170505" cy="62197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5" algn="just">
              <a:lnSpc>
                <a:spcPct val="107000"/>
              </a:lnSpc>
              <a:spcAft>
                <a:spcPts val="800"/>
              </a:spcAft>
              <a:tabLst>
                <a:tab pos="450215" algn="l"/>
              </a:tabLst>
            </a:pPr>
            <a:endParaRPr lang="en-ZA" sz="2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5" algn="just">
              <a:lnSpc>
                <a:spcPct val="107000"/>
              </a:lnSpc>
              <a:spcAft>
                <a:spcPts val="800"/>
              </a:spcAft>
              <a:tabLst>
                <a:tab pos="450215" algn="l"/>
              </a:tabLst>
            </a:pPr>
            <a:endParaRPr lang="en-ZA" sz="28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5" algn="just">
              <a:lnSpc>
                <a:spcPct val="107000"/>
              </a:lnSpc>
              <a:spcAft>
                <a:spcPts val="800"/>
              </a:spcAft>
              <a:tabLst>
                <a:tab pos="450215" algn="l"/>
              </a:tabLst>
            </a:pPr>
            <a:endParaRPr lang="en-ZA" sz="2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5" algn="just">
              <a:lnSpc>
                <a:spcPct val="107000"/>
              </a:lnSpc>
              <a:spcAft>
                <a:spcPts val="800"/>
              </a:spcAft>
              <a:tabLst>
                <a:tab pos="450215" algn="l"/>
              </a:tabLst>
            </a:pPr>
            <a:r>
              <a:rPr lang="en-ZA" sz="2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On 3 August 2022 we received a response from the Legal Department confirming that they consider our request for information Municipality with an undertaking that the </a:t>
            </a:r>
            <a:r>
              <a:rPr lang="en-ZA" sz="2800" i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status quo</a:t>
            </a:r>
            <a:r>
              <a:rPr lang="en-ZA" sz="2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remains</a:t>
            </a:r>
            <a:endParaRPr lang="en-ZA" sz="2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5" algn="just">
              <a:lnSpc>
                <a:spcPct val="107000"/>
              </a:lnSpc>
              <a:spcAft>
                <a:spcPts val="800"/>
              </a:spcAft>
              <a:tabLst>
                <a:tab pos="450215" algn="l"/>
              </a:tabLst>
            </a:pPr>
            <a:endParaRPr lang="en-ZA" sz="2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  <a:tabLst>
                <a:tab pos="450215" algn="l"/>
              </a:tabLst>
            </a:pPr>
            <a:endParaRPr lang="en-ZA" sz="2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ZA" sz="2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en-ZA" sz="2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ZA" sz="2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en-ZA" sz="2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3383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683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49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49" tmFilter="0, 0; 0.125,0.2665; 0.25,0.4; 0.375,0.465; 0.5,0.5;  0.625,0.535; 0.75,0.6; 0.875,0.7335; 1,1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24" tmFilter="0, 0; 0.125,0.2665; 0.25,0.4; 0.375,0.465; 0.5,0.5;  0.625,0.535; 0.75,0.6; 0.875,0.7335; 1,1">
                                          <p:stCondLst>
                                            <p:cond delay="497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62" tmFilter="0, 0; 0.125,0.2665; 0.25,0.4; 0.375,0.465; 0.5,0.5;  0.625,0.535; 0.75,0.6; 0.875,0.7335; 1,1">
                                          <p:stCondLst>
                                            <p:cond delay="621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0">
                                          <p:stCondLst>
                                            <p:cond delay="244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62" decel="50000">
                                          <p:stCondLst>
                                            <p:cond delay="254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0">
                                          <p:stCondLst>
                                            <p:cond delay="492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62" decel="50000">
                                          <p:stCondLst>
                                            <p:cond delay="502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0">
                                          <p:stCondLst>
                                            <p:cond delay="616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62" decel="50000">
                                          <p:stCondLst>
                                            <p:cond delay="625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0">
                                          <p:stCondLst>
                                            <p:cond delay="678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62" decel="50000">
                                          <p:stCondLst>
                                            <p:cond delay="688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0C68C58-4665-D328-8649-B362581B3A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16</a:t>
            </a:fld>
            <a:endParaRPr lang="en-US" dirty="0"/>
          </a:p>
        </p:txBody>
      </p:sp>
      <p:pic>
        <p:nvPicPr>
          <p:cNvPr id="3" name="Picture 2" descr="Avocados and peppers on a cutting board">
            <a:extLst>
              <a:ext uri="{FF2B5EF4-FFF2-40B4-BE49-F238E27FC236}">
                <a16:creationId xmlns:a16="http://schemas.microsoft.com/office/drawing/2014/main" id="{26DF9ADA-9AA3-96A4-46EA-BD76DCB0F8E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 rot="10800000">
            <a:off x="-30802" y="10"/>
            <a:ext cx="12191980" cy="6857989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677E1243-556F-35A3-3996-D30C62B9897A}"/>
              </a:ext>
            </a:extLst>
          </p:cNvPr>
          <p:cNvSpPr txBox="1"/>
          <p:nvPr/>
        </p:nvSpPr>
        <p:spPr>
          <a:xfrm>
            <a:off x="4247322" y="220091"/>
            <a:ext cx="7646504" cy="80772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ZA" sz="40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Way Forward</a:t>
            </a:r>
            <a:endParaRPr lang="en-ZA" sz="40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ZA" sz="26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ZA" sz="26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ZA" sz="26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 decision needs to be taken on whether IMASA/APAC wants to bring a review application in terms of PAJA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ZA" sz="26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en-ZA" sz="26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ZA" sz="26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There are a number of factors to consider: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ZA" sz="26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en-ZA" sz="26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ZA" sz="26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 IMASA </a:t>
            </a:r>
            <a:r>
              <a:rPr lang="en-ZA" sz="26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hae</a:t>
            </a:r>
            <a:r>
              <a:rPr lang="en-ZA" sz="26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the necessary locus standi to approach Court or should the application not rather come from APAC with IMASA supporting it?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ZA" sz="26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 we comply with the requirements of PAJA to be successful in such a review application?</a:t>
            </a:r>
          </a:p>
          <a:p>
            <a:pPr lvl="5" algn="just">
              <a:lnSpc>
                <a:spcPct val="107000"/>
              </a:lnSpc>
              <a:spcAft>
                <a:spcPts val="800"/>
              </a:spcAft>
              <a:tabLst>
                <a:tab pos="450215" algn="l"/>
              </a:tabLst>
            </a:pPr>
            <a:endParaRPr lang="en-ZA" sz="26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  <a:tabLst>
                <a:tab pos="450215" algn="l"/>
              </a:tabLst>
            </a:pPr>
            <a:endParaRPr lang="en-ZA" sz="26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ZA" sz="26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en-ZA" sz="26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ZA" sz="26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en-ZA" sz="26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5109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 tmFilter="0, 0; .2, .5; .8, .5; 1, 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1000" autoRev="1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5C28659E-412C-4600-B45E-BAE370BC24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580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5" name="Picture 4" descr="Avocados and peppers on a cutting board">
            <a:extLst>
              <a:ext uri="{FF2B5EF4-FFF2-40B4-BE49-F238E27FC236}">
                <a16:creationId xmlns:a16="http://schemas.microsoft.com/office/drawing/2014/main" id="{92C4C2DA-90B8-3144-9F35-4567B5280199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1504" y="-2"/>
            <a:ext cx="12191980" cy="6857989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AE95896B-6905-4618-A7DF-DED8A61FBC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2000" cy="6857999"/>
          </a:xfrm>
          <a:prstGeom prst="rect">
            <a:avLst/>
          </a:prstGeom>
          <a:solidFill>
            <a:schemeClr val="tx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748BD8C-4984-4138-94CA-2DC5F39DC3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blipFill dpi="0" rotWithShape="1">
            <a:blip r:embed="rId4">
              <a:alphaModFix amt="30000"/>
              <a:duotone>
                <a:prstClr val="black"/>
                <a:schemeClr val="accent1">
                  <a:tint val="45000"/>
                  <a:satMod val="400000"/>
                </a:schemeClr>
              </a:duotone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61000"/>
                      </a14:imgEffect>
                      <a14:imgEffect>
                        <a14:brightnessContrast bright="-25000" contrast="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5C93519-6B29-1346-9FCB-0835B80531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52708" y="2107094"/>
            <a:ext cx="5256475" cy="1724831"/>
          </a:xfrm>
        </p:spPr>
        <p:txBody>
          <a:bodyPr anchor="b"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2565566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30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150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0C68C58-4665-D328-8649-B362581B3A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2</a:t>
            </a:fld>
            <a:endParaRPr lang="en-US" dirty="0"/>
          </a:p>
        </p:txBody>
      </p:sp>
      <p:pic>
        <p:nvPicPr>
          <p:cNvPr id="3" name="Picture 2" descr="Avocados and peppers on a cutting board">
            <a:extLst>
              <a:ext uri="{FF2B5EF4-FFF2-40B4-BE49-F238E27FC236}">
                <a16:creationId xmlns:a16="http://schemas.microsoft.com/office/drawing/2014/main" id="{26DF9ADA-9AA3-96A4-46EA-BD76DCB0F8E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 rot="10800000">
            <a:off x="-30802" y="10"/>
            <a:ext cx="12191980" cy="6857989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677E1243-556F-35A3-3996-D30C62B9897A}"/>
              </a:ext>
            </a:extLst>
          </p:cNvPr>
          <p:cNvSpPr txBox="1"/>
          <p:nvPr/>
        </p:nvSpPr>
        <p:spPr>
          <a:xfrm>
            <a:off x="4598503" y="205346"/>
            <a:ext cx="7182679" cy="525336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ZA" sz="44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What has happened up to </a:t>
            </a:r>
            <a:r>
              <a:rPr lang="en-ZA" sz="28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date?</a:t>
            </a:r>
            <a:endParaRPr lang="en-ZA" sz="2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ZA" sz="28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r>
              <a:rPr lang="en-ZA" sz="2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eThekwini Municipality is looking at allowing wholesale market agents to start trading on the market floor together with the normal fresh produce market agents</a:t>
            </a:r>
            <a:endParaRPr lang="en-ZA" sz="2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ZA" sz="2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en-ZA" sz="2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ZA" sz="2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Municipality has been working on amended By-Laws to make provision for the distinction between a “commission market agent” and a “wholesale market agent”</a:t>
            </a:r>
            <a:endParaRPr lang="en-ZA" sz="2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204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75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75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75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0C68C58-4665-D328-8649-B362581B3A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3</a:t>
            </a:fld>
            <a:endParaRPr lang="en-US" dirty="0"/>
          </a:p>
        </p:txBody>
      </p:sp>
      <p:pic>
        <p:nvPicPr>
          <p:cNvPr id="3" name="Picture 2" descr="Avocados and peppers on a cutting board">
            <a:extLst>
              <a:ext uri="{FF2B5EF4-FFF2-40B4-BE49-F238E27FC236}">
                <a16:creationId xmlns:a16="http://schemas.microsoft.com/office/drawing/2014/main" id="{26DF9ADA-9AA3-96A4-46EA-BD76DCB0F8E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30802" y="10"/>
            <a:ext cx="12191980" cy="6857989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677E1243-556F-35A3-3996-D30C62B9897A}"/>
              </a:ext>
            </a:extLst>
          </p:cNvPr>
          <p:cNvSpPr txBox="1"/>
          <p:nvPr/>
        </p:nvSpPr>
        <p:spPr>
          <a:xfrm>
            <a:off x="240792" y="440814"/>
            <a:ext cx="7630999" cy="60145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ZA" sz="2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By-Laws have not been approved by the Municipality, nor promulgated and as such is not applicable yet</a:t>
            </a:r>
            <a:endParaRPr lang="en-ZA" sz="2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ZA" sz="2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en-ZA" sz="2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ZA" sz="2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Despite this, the Municipality send out communication in which it was confirmed that a wholesaler will commence trading on the Durban Fresh Produce Market on 1 July 2022</a:t>
            </a:r>
            <a:endParaRPr lang="en-ZA" sz="2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ZA" sz="2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en-ZA" sz="2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ZA" sz="2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Upon receipt of this notification we addressed correspondence to them on 14 June 2022 setting out the following</a:t>
            </a:r>
            <a:endParaRPr lang="en-ZA" sz="2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1152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75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75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0C68C58-4665-D328-8649-B362581B3A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4</a:t>
            </a:fld>
            <a:endParaRPr lang="en-US" dirty="0"/>
          </a:p>
        </p:txBody>
      </p:sp>
      <p:pic>
        <p:nvPicPr>
          <p:cNvPr id="3" name="Picture 2" descr="Avocados and peppers on a cutting board">
            <a:extLst>
              <a:ext uri="{FF2B5EF4-FFF2-40B4-BE49-F238E27FC236}">
                <a16:creationId xmlns:a16="http://schemas.microsoft.com/office/drawing/2014/main" id="{26DF9ADA-9AA3-96A4-46EA-BD76DCB0F8E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 rot="10800000">
            <a:off x="-30802" y="10"/>
            <a:ext cx="12191980" cy="6857989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677E1243-556F-35A3-3996-D30C62B9897A}"/>
              </a:ext>
            </a:extLst>
          </p:cNvPr>
          <p:cNvSpPr txBox="1"/>
          <p:nvPr/>
        </p:nvSpPr>
        <p:spPr>
          <a:xfrm>
            <a:off x="4830814" y="220091"/>
            <a:ext cx="6800354" cy="64755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n-ZA" sz="2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ZA" sz="2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current promulgated By-Laws in respect of the Durban National Fresh Produce Market do not make provision for a wholesaler to be included in its definition of a “market agent”</a:t>
            </a:r>
            <a:endParaRPr lang="en-ZA" sz="2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ZA" sz="2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en-ZA" sz="2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ZA" sz="2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 addition, it currently requires a market agent to be registered with the Agricultural Produce Agents Council (APAC), be in possession of a valid fidelity fund certificate as well as a trading license from the Durban Fresh Produce Market (DFPM)</a:t>
            </a:r>
            <a:endParaRPr lang="en-ZA" sz="2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ZA" sz="2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en-ZA" sz="2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7949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75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0C68C58-4665-D328-8649-B362581B3A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5</a:t>
            </a:fld>
            <a:endParaRPr lang="en-US" dirty="0"/>
          </a:p>
        </p:txBody>
      </p:sp>
      <p:pic>
        <p:nvPicPr>
          <p:cNvPr id="3" name="Picture 2" descr="Avocados and peppers on a cutting board">
            <a:extLst>
              <a:ext uri="{FF2B5EF4-FFF2-40B4-BE49-F238E27FC236}">
                <a16:creationId xmlns:a16="http://schemas.microsoft.com/office/drawing/2014/main" id="{26DF9ADA-9AA3-96A4-46EA-BD76DCB0F8E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30802" y="10"/>
            <a:ext cx="12191980" cy="6857989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677E1243-556F-35A3-3996-D30C62B9897A}"/>
              </a:ext>
            </a:extLst>
          </p:cNvPr>
          <p:cNvSpPr txBox="1"/>
          <p:nvPr/>
        </p:nvSpPr>
        <p:spPr>
          <a:xfrm>
            <a:off x="240791" y="162354"/>
            <a:ext cx="7577992" cy="70396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ZA" sz="26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It also requires any salesman so employed by a market agent to be registered with APAC and be issued with a permit from the DFPM</a:t>
            </a:r>
            <a:endParaRPr lang="en-ZA" sz="26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ZA" sz="26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en-ZA" sz="26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ZA" sz="26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As such, there are overseeing governing bodies in place whose mandate it is to regulate all fresh produce agents operating on the various fresh produce markets across South Africa</a:t>
            </a:r>
            <a:endParaRPr lang="en-ZA" sz="26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ZA" sz="26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en-ZA" sz="26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ZA" sz="26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We are aware that the proposed By-Laws have amended the definition of a market agent to now distinguish between a commission agent and a wholesale agent</a:t>
            </a:r>
            <a:r>
              <a:rPr lang="en-ZA" sz="26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ZA" sz="26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and to include both under this definition</a:t>
            </a:r>
            <a:endParaRPr lang="en-ZA" sz="26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ZA" sz="2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en-ZA" sz="2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3572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75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0C68C58-4665-D328-8649-B362581B3A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6</a:t>
            </a:fld>
            <a:endParaRPr lang="en-US" dirty="0"/>
          </a:p>
        </p:txBody>
      </p:sp>
      <p:pic>
        <p:nvPicPr>
          <p:cNvPr id="3" name="Picture 2" descr="Avocados and peppers on a cutting board">
            <a:extLst>
              <a:ext uri="{FF2B5EF4-FFF2-40B4-BE49-F238E27FC236}">
                <a16:creationId xmlns:a16="http://schemas.microsoft.com/office/drawing/2014/main" id="{26DF9ADA-9AA3-96A4-46EA-BD76DCB0F8E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 rot="10800000">
            <a:off x="-30802" y="10"/>
            <a:ext cx="12191980" cy="6857989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677E1243-556F-35A3-3996-D30C62B9897A}"/>
              </a:ext>
            </a:extLst>
          </p:cNvPr>
          <p:cNvSpPr txBox="1"/>
          <p:nvPr/>
        </p:nvSpPr>
        <p:spPr>
          <a:xfrm>
            <a:off x="4479234" y="312564"/>
            <a:ext cx="7248939" cy="700820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ZA" sz="26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Whereas a commission agent will still be required to be the holder of a valid fidelity certificate together with the license from the Municipality, a wholesale market agent is only required to be in possession of a valid license issued by the Municipality</a:t>
            </a:r>
            <a:endParaRPr lang="en-ZA" sz="26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ZA" sz="26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en-ZA" sz="26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ZA" sz="26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Attempting to circumvent a wholesaler being overseen and regulated by APAC</a:t>
            </a:r>
            <a:endParaRPr lang="en-ZA" sz="26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ZA" sz="26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en-ZA" sz="26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ZA" sz="26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We have also had sight of the “Standard Operating Procedure” (SOP) – Price Discovery and Price Monitoring”, which again, is also still in draft format, under review and has not been approved by the Municipality</a:t>
            </a:r>
            <a:endParaRPr lang="en-ZA" sz="26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ZA" sz="26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en-ZA" sz="26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915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75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75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75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0C68C58-4665-D328-8649-B362581B3A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7</a:t>
            </a:fld>
            <a:endParaRPr lang="en-US" dirty="0"/>
          </a:p>
        </p:txBody>
      </p:sp>
      <p:pic>
        <p:nvPicPr>
          <p:cNvPr id="3" name="Picture 2" descr="Avocados and peppers on a cutting board">
            <a:extLst>
              <a:ext uri="{FF2B5EF4-FFF2-40B4-BE49-F238E27FC236}">
                <a16:creationId xmlns:a16="http://schemas.microsoft.com/office/drawing/2014/main" id="{26DF9ADA-9AA3-96A4-46EA-BD76DCB0F8E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30802" y="10"/>
            <a:ext cx="12191980" cy="6857989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677E1243-556F-35A3-3996-D30C62B9897A}"/>
              </a:ext>
            </a:extLst>
          </p:cNvPr>
          <p:cNvSpPr txBox="1"/>
          <p:nvPr/>
        </p:nvSpPr>
        <p:spPr>
          <a:xfrm>
            <a:off x="240791" y="162354"/>
            <a:ext cx="7577992" cy="75001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n-ZA" sz="28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ZA" sz="2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This SOP, in contradiction with the proposed By-Laws, that defines a market agent to include a commission agent and a wholesale agent under one definition </a:t>
            </a:r>
            <a:endParaRPr lang="en-ZA" sz="2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ZA" sz="2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en-ZA" sz="2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ZA" sz="2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This SOP distinguishes between a “market agent”, that is a commission agent required to be in possession of a valid fidelity fund certificate and a “fresh produce wholesaler” who is not required to obtain an APAC Fidelity Fund Certificate and who does not sell fresh produce on behalf of the producer</a:t>
            </a:r>
            <a:endParaRPr lang="en-ZA" sz="2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ZA" sz="2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en-ZA" sz="2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ZA" sz="2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en-ZA" sz="2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8836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75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75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0C68C58-4665-D328-8649-B362581B3A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8</a:t>
            </a:fld>
            <a:endParaRPr lang="en-US" dirty="0"/>
          </a:p>
        </p:txBody>
      </p:sp>
      <p:pic>
        <p:nvPicPr>
          <p:cNvPr id="3" name="Picture 2" descr="Avocados and peppers on a cutting board">
            <a:extLst>
              <a:ext uri="{FF2B5EF4-FFF2-40B4-BE49-F238E27FC236}">
                <a16:creationId xmlns:a16="http://schemas.microsoft.com/office/drawing/2014/main" id="{26DF9ADA-9AA3-96A4-46EA-BD76DCB0F8E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 rot="10800000">
            <a:off x="-30802" y="10"/>
            <a:ext cx="12191980" cy="6857989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677E1243-556F-35A3-3996-D30C62B9897A}"/>
              </a:ext>
            </a:extLst>
          </p:cNvPr>
          <p:cNvSpPr txBox="1"/>
          <p:nvPr/>
        </p:nvSpPr>
        <p:spPr>
          <a:xfrm>
            <a:off x="4269452" y="480406"/>
            <a:ext cx="7577992" cy="71417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ZA" sz="2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All of the above documents are still in draft format and has not been approved or promulgated and as such cannot be relied on for making decisions or appointments</a:t>
            </a:r>
            <a:endParaRPr lang="en-ZA" sz="2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ZA" sz="2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en-ZA" sz="2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  <a:tabLst>
                <a:tab pos="450215" algn="l"/>
              </a:tabLst>
            </a:pPr>
            <a:r>
              <a:rPr lang="en-ZA" sz="2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We demanded that the Municipality immediately withdraw the decision in respect of the recent appointment of the wholesaler </a:t>
            </a:r>
            <a:endParaRPr lang="en-ZA" sz="2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  <a:tabLst>
                <a:tab pos="450215" algn="l"/>
              </a:tabLst>
            </a:pPr>
            <a:r>
              <a:rPr lang="en-ZA" sz="2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en-ZA" sz="2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  <a:tabLst>
                <a:tab pos="450215" algn="l"/>
              </a:tabLst>
            </a:pPr>
            <a:r>
              <a:rPr lang="en-ZA" sz="2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It is our submission that the decision was taken irregularly and is in contravention of the Municipality’s own By-Laws and policies</a:t>
            </a:r>
            <a:endParaRPr lang="en-ZA" sz="2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ZA" sz="2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en-ZA" sz="2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ZA" sz="2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en-ZA" sz="2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8334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75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0C68C58-4665-D328-8649-B362581B3A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9</a:t>
            </a:fld>
            <a:endParaRPr lang="en-US" dirty="0"/>
          </a:p>
        </p:txBody>
      </p:sp>
      <p:pic>
        <p:nvPicPr>
          <p:cNvPr id="3" name="Picture 2" descr="Avocados and peppers on a cutting board">
            <a:extLst>
              <a:ext uri="{FF2B5EF4-FFF2-40B4-BE49-F238E27FC236}">
                <a16:creationId xmlns:a16="http://schemas.microsoft.com/office/drawing/2014/main" id="{26DF9ADA-9AA3-96A4-46EA-BD76DCB0F8E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30802" y="10"/>
            <a:ext cx="12191980" cy="6857989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677E1243-556F-35A3-3996-D30C62B9897A}"/>
              </a:ext>
            </a:extLst>
          </p:cNvPr>
          <p:cNvSpPr txBox="1"/>
          <p:nvPr/>
        </p:nvSpPr>
        <p:spPr>
          <a:xfrm>
            <a:off x="240791" y="162354"/>
            <a:ext cx="7577992" cy="75389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  <a:tabLst>
                <a:tab pos="450215" algn="l"/>
              </a:tabLst>
            </a:pPr>
            <a:r>
              <a:rPr lang="en-ZA" sz="26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DFPM is now discriminating against fresh produce agents by not being subjected to the application of said applicable By-Laws, policies and procedures </a:t>
            </a:r>
            <a:endParaRPr lang="en-ZA" sz="26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  <a:tabLst>
                <a:tab pos="450215" algn="l"/>
              </a:tabLst>
            </a:pPr>
            <a:r>
              <a:rPr lang="en-ZA" sz="26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en-ZA" sz="26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  <a:tabLst>
                <a:tab pos="450215" algn="l"/>
              </a:tabLst>
            </a:pPr>
            <a:r>
              <a:rPr lang="en-ZA" sz="26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This results that fresh produce agents are prejudiced and treated in an unjust, unfair and unreasonable manner</a:t>
            </a:r>
            <a:endParaRPr lang="en-ZA" sz="26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  <a:tabLst>
                <a:tab pos="450215" algn="l"/>
              </a:tabLst>
            </a:pPr>
            <a:r>
              <a:rPr lang="en-ZA" sz="26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en-ZA" sz="26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  <a:tabLst>
                <a:tab pos="450215" algn="l"/>
              </a:tabLst>
            </a:pPr>
            <a:r>
              <a:rPr lang="en-ZA" sz="26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We advised that in the event that DFPM refused to withdraw the appointment, we will bring a judicial review application in terms of the Promotion of Administrative Justice Act, 2000 (“PAJA”) in order to have this decision/administrative action made by them re-considered</a:t>
            </a:r>
            <a:endParaRPr lang="en-ZA" sz="26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ZA" sz="26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en-ZA" sz="26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ZA" sz="26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en-ZA" sz="26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07195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75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93813dd7ca6ad654711aa0ab317e03a3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f11dc0ce689dd3925e84e4e35398c6e7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480957EC-86C0-4415-A208-C533BB28CB0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EE1C908-B3CC-430B-8659-0948FA2BA0C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D45F22A-22AD-4AB5-B4E5-D6E61E43E45F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Produce design</Template>
  <TotalTime>32</TotalTime>
  <Words>1060</Words>
  <Application>Microsoft Office PowerPoint</Application>
  <PresentationFormat>Widescreen</PresentationFormat>
  <Paragraphs>134</Paragraphs>
  <Slides>17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Calibri</vt:lpstr>
      <vt:lpstr>Rockwell</vt:lpstr>
      <vt:lpstr>Rockwell Condensed</vt:lpstr>
      <vt:lpstr>Symbol</vt:lpstr>
      <vt:lpstr>Wingdings</vt:lpstr>
      <vt:lpstr>Wood Type</vt:lpstr>
      <vt:lpstr>    UPDATE  WHOLE  SALE AGENTS  IN  THE  POTENTIAL MATTER  IMASA  //  THE  CITY  OF  eTHEKWINI METROPOLITAN MUNICIPALITY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UPDATE  WHOLE  SALE AGENTS  IN  THE  POTENTIAL MATTER  IMASA  //  THE  CITY  OF  eTHEKWINI METROPOLITAN MUNICIPALITY</dc:title>
  <dc:creator>Chantal Fourie</dc:creator>
  <cp:lastModifiedBy>Wendy Bishop</cp:lastModifiedBy>
  <cp:revision>4</cp:revision>
  <dcterms:created xsi:type="dcterms:W3CDTF">2022-08-05T10:06:12Z</dcterms:created>
  <dcterms:modified xsi:type="dcterms:W3CDTF">2022-08-08T17:45:44Z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