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5"/>
  </p:normalViewPr>
  <p:slideViewPr>
    <p:cSldViewPr snapToGrid="0" snapToObjects="1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A663F-0F71-4941-839F-4D376A50B1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42CB8-EC67-47AC-810C-39EACC3AA5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8F58-3262-4466-8DB1-B329F63F404F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B2D2D-60E4-477E-84AF-48DE5C24FA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6F142-CFE2-4AA2-8A1E-CADC565C2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595F6-1BED-4F30-933F-F0CD66CEE7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41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CF71C-E8D2-4E49-B04C-B160BC17D861}" type="datetimeFigureOut">
              <a:rPr lang="en-US" smtClean="0"/>
              <a:t>8/8/2022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76E09-41B7-FE4E-B099-04DFD58B8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1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76E09-41B7-FE4E-B099-04DFD58B8C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6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76E09-41B7-FE4E-B099-04DFD58B8C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2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0534-BB92-D249-82B9-49A38E7BB51A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7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2B72-5EFB-2B4D-BBDF-916337A53DC6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05E1-C71E-544E-9F74-844878BC4783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2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AFE-A49F-3347-91BC-9E8CE1BCC4B4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EA109CB-DDDB-7949-A85C-355CAB3D7576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6BB9-C860-D945-A0DA-AC84E1154E6B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F966-147F-B24F-8855-ADF4B9638779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8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B21E-6508-274A-8215-090AB0A8BFD7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6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3B75-9C36-5140-9B2C-4AB02DB5CE55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107-D26A-8749-91B4-BDF6C1B6361A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6945-859D-154B-9E61-3980F2B5BC84}" type="datetime1">
              <a:rPr lang="en-US" smtClean="0"/>
              <a:t>8/8/2022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2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2B6D2D-DD65-7542-B616-C09BD0686257}" type="datetime1">
              <a:rPr lang="en-US" smtClean="0"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0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vocados and peppers on a cutting board">
            <a:extLst>
              <a:ext uri="{FF2B5EF4-FFF2-40B4-BE49-F238E27FC236}">
                <a16:creationId xmlns:a16="http://schemas.microsoft.com/office/drawing/2014/main" id="{573EC269-9A59-49F8-B377-784E209B3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229" y="1390995"/>
            <a:ext cx="9966960" cy="3035808"/>
          </a:xfrm>
        </p:spPr>
        <p:txBody>
          <a:bodyPr anchor="b">
            <a:noAutofit/>
          </a:bodyPr>
          <a:lstStyle/>
          <a:p>
            <a:br>
              <a:rPr lang="en-US" sz="5400" dirty="0">
                <a:solidFill>
                  <a:srgbClr val="FFFFFF"/>
                </a:solidFill>
                <a:latin typeface="+mn-lt"/>
              </a:rPr>
            </a:br>
            <a:br>
              <a:rPr lang="en-US" sz="5400" dirty="0">
                <a:solidFill>
                  <a:srgbClr val="FFFFFF"/>
                </a:solidFill>
                <a:latin typeface="+mn-lt"/>
              </a:rPr>
            </a:br>
            <a:br>
              <a:rPr lang="en-US" sz="5400" dirty="0">
                <a:solidFill>
                  <a:srgbClr val="FFFFFF"/>
                </a:solidFill>
                <a:latin typeface="+mn-lt"/>
              </a:rPr>
            </a:br>
            <a:br>
              <a:rPr lang="en-US" sz="5400" dirty="0">
                <a:solidFill>
                  <a:srgbClr val="FFFFFF"/>
                </a:solidFill>
                <a:latin typeface="+mn-lt"/>
              </a:rPr>
            </a:br>
            <a:r>
              <a:rPr lang="en-US" sz="4800" dirty="0">
                <a:solidFill>
                  <a:srgbClr val="FFFFFF"/>
                </a:solidFill>
                <a:latin typeface="+mn-lt"/>
              </a:rPr>
              <a:t>UPDATE  WHOLE  SALE AGENTS  IN  THE  POTENTIAL MATTER  IMASA </a:t>
            </a:r>
            <a:br>
              <a:rPr lang="en-US" sz="4800" dirty="0">
                <a:solidFill>
                  <a:srgbClr val="FFFFFF"/>
                </a:solidFill>
                <a:latin typeface="+mn-lt"/>
              </a:rPr>
            </a:br>
            <a:r>
              <a:rPr lang="en-US" sz="4800" dirty="0">
                <a:solidFill>
                  <a:srgbClr val="FFFFFF"/>
                </a:solidFill>
                <a:latin typeface="+mn-lt"/>
              </a:rPr>
              <a:t>// </a:t>
            </a:r>
            <a:br>
              <a:rPr lang="en-US" sz="4800" dirty="0">
                <a:solidFill>
                  <a:srgbClr val="FFFFFF"/>
                </a:solidFill>
                <a:latin typeface="+mn-lt"/>
              </a:rPr>
            </a:br>
            <a:r>
              <a:rPr lang="en-US" sz="4800" dirty="0">
                <a:solidFill>
                  <a:srgbClr val="FFFFFF"/>
                </a:solidFill>
                <a:latin typeface="+mn-lt"/>
              </a:rPr>
              <a:t>THE  CITY  OF  </a:t>
            </a:r>
            <a:r>
              <a:rPr lang="en-US" sz="4800" dirty="0" err="1">
                <a:solidFill>
                  <a:srgbClr val="FFFFFF"/>
                </a:solidFill>
                <a:latin typeface="+mn-lt"/>
              </a:rPr>
              <a:t>eTHEKWINI</a:t>
            </a:r>
            <a:r>
              <a:rPr lang="en-US" sz="4800" dirty="0">
                <a:solidFill>
                  <a:srgbClr val="FFFFFF"/>
                </a:solidFill>
                <a:latin typeface="+mn-lt"/>
              </a:rPr>
              <a:t> METROPOLITAN MUNICIPALITY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7FFE273-805C-47CC-98BD-C63CD14BF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032" y="6048587"/>
            <a:ext cx="7891272" cy="6400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Professor Johan </a:t>
            </a:r>
            <a:r>
              <a:rPr lang="en-US" sz="3600" dirty="0" err="1">
                <a:solidFill>
                  <a:srgbClr val="FFFFFF"/>
                </a:solidFill>
              </a:rPr>
              <a:t>Lötz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47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189939" y="400893"/>
            <a:ext cx="7577992" cy="683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also requested that we be provided with the following information and documentation pertaining to this decision, which is based on the concerns raised by IMASA members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was the decision-making process followed by the Municipality to approve the appointment of the wholesaler?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Public participation processes were followed?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2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240791" y="162354"/>
            <a:ext cx="7577992" cy="7089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Supply us with the contract and/or agreement entered into with the wholesaler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was the decision-making rationale in the appointment of the Market wholesaler?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appointment and selection of staff (i.e., Market staff and agents whose licenses have been revoked due to disciplinary actions and misconduct?)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7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189939" y="223419"/>
            <a:ext cx="7577992" cy="673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Supply us with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Lease agreement of the Market wholesaler</a:t>
            </a: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appointment letter in respect of the Market wholesaler</a:t>
            </a: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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cold room rental agreement in respect of the wholesaler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1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30822" y="679189"/>
            <a:ext cx="7577992" cy="7110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explanation of the operating rules and procedures that will apply to this wholesaler, amongst others the following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will the operating hours of the wholesaler be?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is Market wholesaler operating, is it on commission or rental?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provide the SOP / SLA applicable to the wholesaler.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3733136" y="220091"/>
            <a:ext cx="7577992" cy="7641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0" lvl="5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indicated that the wholesaler will be utilising the </a:t>
            </a:r>
            <a:r>
              <a:rPr lang="en-ZA" sz="2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Freshmark</a:t>
            </a: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the Market wholesaler thus have access to the information of the commission agents on the </a:t>
            </a:r>
            <a:r>
              <a:rPr lang="en-ZA" sz="2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Freshmark</a:t>
            </a: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system? Allowing the wholesaler access to this information will result in a direct conflict of interest and access to privileged information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 applicable to Market wholesaler staff and labour.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-1563757" y="321380"/>
            <a:ext cx="9170505" cy="6219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3 August 2022 we received a response from the Legal Department confirming that they consider our request for information Municipality with an undertaking that the </a:t>
            </a:r>
            <a:r>
              <a:rPr lang="en-ZA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status quo</a:t>
            </a: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remains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247322" y="220091"/>
            <a:ext cx="7646504" cy="8077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Way Forward</a:t>
            </a:r>
            <a:endParaRPr lang="en-ZA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decision needs to be taken on whether IMASA/APAC wants to bring a review application in terms of PAJA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a number of factors to consider: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IMASA </a:t>
            </a:r>
            <a:r>
              <a:rPr lang="en-ZA" sz="2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hae</a:t>
            </a: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necessary locus standi to approach Court or should the application not rather come from APAC with IMASA supporting it?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we comply with the requirements of PAJA to be successful in such a review application?</a:t>
            </a:r>
          </a:p>
          <a:p>
            <a:pPr lvl="5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0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vocados and peppers on a cutting board">
            <a:extLst>
              <a:ext uri="{FF2B5EF4-FFF2-40B4-BE49-F238E27FC236}">
                <a16:creationId xmlns:a16="http://schemas.microsoft.com/office/drawing/2014/main" id="{92C4C2DA-90B8-3144-9F35-4567B52801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504" y="-2"/>
            <a:ext cx="12191980" cy="68579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4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708" y="2107094"/>
            <a:ext cx="5256475" cy="1724831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65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598503" y="205346"/>
            <a:ext cx="7182679" cy="5253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happened up to </a:t>
            </a:r>
            <a:r>
              <a:rPr lang="en-ZA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date?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eThekwini Municipality is looking at allowing wholesale market agents to start trading on the market floor together with the normal fresh produce market agents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Municipality has been working on amended By-Laws to make provision for the distinction between a “commission market agent” and a “wholesale market agent”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240792" y="440814"/>
            <a:ext cx="7630999" cy="6014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By-Laws have not been approved by the Municipality, nor promulgated and as such is not applicable yet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Despite this, the Municipality send out communication in which it was confirmed that a wholesaler will commence trading on the Durban Fresh Produce Market on 1 July 2022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Upon receipt of this notification we addressed correspondence to them on 14 June 2022 setting out the following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5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830814" y="220091"/>
            <a:ext cx="6800354" cy="6475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current promulgated By-Laws in respect of the Durban National Fresh Produce Market do not make provision for a wholesaler to be included in its definition of a “market agent”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addition, it currently requires a market agent to be registered with the Agricultural Produce Agents Council (APAC), be in possession of a valid fidelity fund certificate as well as a trading license from the Durban Fresh Produce Market (DFPM)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4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240791" y="162354"/>
            <a:ext cx="7577992" cy="703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also requires any salesman so employed by a market agent to be registered with APAC and be issued with a permit from the DFPM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such, there are overseeing governing bodies in place whose mandate it is to regulate all fresh produce agents operating on the various fresh produce markets across South Africa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aware that the proposed By-Laws have amended the definition of a market agent to now distinguish between a commission agent and a wholesale agent</a:t>
            </a:r>
            <a:r>
              <a:rPr lang="en-ZA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to include both under this definition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479234" y="312564"/>
            <a:ext cx="7248939" cy="7008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 a commission agent will still be required to be the holder of a valid fidelity certificate together with the license from the Municipality, a wholesale market agent is only required to be in possession of a valid license issued by the Municipality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Attempting to circumvent a wholesaler being overseen and regulated by APAC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have also had sight of the “Standard Operating Procedure” (SOP) – Price Discovery and Price Monitoring”, which again, is also still in draft format, under review and has not been approved by the Municipality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240791" y="162354"/>
            <a:ext cx="7577992" cy="7500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ZA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SOP, in contradiction with the proposed By-Laws, that defines a market agent to include a commission agent and a wholesale agent under one definition 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SOP distinguishes between a “market agent”, that is a commission agent required to be in possession of a valid fidelity fund certificate and a “fresh produce wholesaler” who is not required to obtain an APAC Fidelity Fund Certificate and who does not sell fresh produce on behalf of the producer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3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4269452" y="480406"/>
            <a:ext cx="7577992" cy="714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of the above documents are still in draft format and has not been approved or promulgated and as such cannot be relied on for making decisions or appointments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demanded that the Municipality immediately withdraw the decision in respect of the recent appointment of the wholesaler 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our submission that the decision was taken irregularly and is in contravention of the Municipality’s own By-Laws and policies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68C58-4665-D328-8649-B362581B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 descr="Avocados and peppers on a cutting board">
            <a:extLst>
              <a:ext uri="{FF2B5EF4-FFF2-40B4-BE49-F238E27FC236}">
                <a16:creationId xmlns:a16="http://schemas.microsoft.com/office/drawing/2014/main" id="{26DF9ADA-9AA3-96A4-46EA-BD76DCB0F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802" y="10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E1243-556F-35A3-3996-D30C62B9897A}"/>
              </a:ext>
            </a:extLst>
          </p:cNvPr>
          <p:cNvSpPr txBox="1"/>
          <p:nvPr/>
        </p:nvSpPr>
        <p:spPr>
          <a:xfrm>
            <a:off x="240791" y="162354"/>
            <a:ext cx="7577992" cy="753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DFPM is now discriminating against fresh produce agents by not being subjected to the application of said applicable By-Laws, policies and procedures 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results that fresh produce agents are prejudiced and treated in an unjust, unfair and unreasonable manner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advised that in the event that DFPM refused to withdraw the appointment, we will bring a judicial review application in terms of the Promotion of Administrative Justice Act, 2000 (“PAJA”) in order to have this decision/administrative action made by them re-considered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ZA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80957EC-86C0-4415-A208-C533BB28C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E1C908-B3CC-430B-8659-0948FA2BA0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5F22A-22AD-4AB5-B4E5-D6E61E43E45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Produce design</Template>
  <TotalTime>32</TotalTime>
  <Words>1060</Words>
  <Application>Microsoft Office PowerPoint</Application>
  <PresentationFormat>Widescreen</PresentationFormat>
  <Paragraphs>134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Rockwell</vt:lpstr>
      <vt:lpstr>Rockwell Condensed</vt:lpstr>
      <vt:lpstr>Symbol</vt:lpstr>
      <vt:lpstr>Wingdings</vt:lpstr>
      <vt:lpstr>Wood Type</vt:lpstr>
      <vt:lpstr>    UPDATE  WHOLE  SALE AGENTS  IN  THE  POTENTIAL MATTER  IMASA  //  THE  CITY  OF  eTHEKWINI METROPOLITAN MUNICIPALITY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 WHOLE  SALE AGENTS  IN  THE  POTENTIAL MATTER  IMASA  //  THE  CITY  OF  eTHEKWINI METROPOLITAN MUNICIPALITY</dc:title>
  <dc:creator>Chantal Fourie</dc:creator>
  <cp:lastModifiedBy>Wendy Bishop</cp:lastModifiedBy>
  <cp:revision>4</cp:revision>
  <dcterms:created xsi:type="dcterms:W3CDTF">2022-08-05T10:06:12Z</dcterms:created>
  <dcterms:modified xsi:type="dcterms:W3CDTF">2022-08-08T17:45:44Z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