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30"/>
  </p:notesMasterIdLst>
  <p:sldIdLst>
    <p:sldId id="259" r:id="rId5"/>
    <p:sldId id="281" r:id="rId6"/>
    <p:sldId id="314" r:id="rId7"/>
    <p:sldId id="311" r:id="rId8"/>
    <p:sldId id="312" r:id="rId9"/>
    <p:sldId id="315" r:id="rId10"/>
    <p:sldId id="313" r:id="rId11"/>
    <p:sldId id="316" r:id="rId12"/>
    <p:sldId id="317" r:id="rId13"/>
    <p:sldId id="318" r:id="rId14"/>
    <p:sldId id="319" r:id="rId15"/>
    <p:sldId id="320"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0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76" autoAdjust="0"/>
    <p:restoredTop sz="94598" autoAdjust="0"/>
  </p:normalViewPr>
  <p:slideViewPr>
    <p:cSldViewPr snapToGrid="0">
      <p:cViewPr varScale="1">
        <p:scale>
          <a:sx n="86" d="100"/>
          <a:sy n="86" d="100"/>
        </p:scale>
        <p:origin x="619" y="58"/>
      </p:cViewPr>
      <p:guideLst/>
    </p:cSldViewPr>
  </p:slideViewPr>
  <p:notesTextViewPr>
    <p:cViewPr>
      <p:scale>
        <a:sx n="1" d="1"/>
        <a:sy n="1" d="1"/>
      </p:scale>
      <p:origin x="0" y="0"/>
    </p:cViewPr>
  </p:notesTextViewPr>
  <p:sorterViewPr>
    <p:cViewPr varScale="1">
      <p:scale>
        <a:sx n="100" d="100"/>
        <a:sy n="100" d="100"/>
      </p:scale>
      <p:origin x="0" y="-63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03B5A-21DF-4BBB-8059-B6B192FC641E}" type="datetimeFigureOut">
              <a:rPr lang="en-US" smtClean="0"/>
              <a:t>8/8/2022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EF503-E31C-4FCE-86D9-0C61A5CBE283}" type="slidenum">
              <a:rPr lang="en-US" smtClean="0"/>
              <a:t>‹#›</a:t>
            </a:fld>
            <a:endParaRPr lang="en-US" dirty="0"/>
          </a:p>
        </p:txBody>
      </p:sp>
    </p:spTree>
    <p:extLst>
      <p:ext uri="{BB962C8B-B14F-4D97-AF65-F5344CB8AC3E}">
        <p14:creationId xmlns:p14="http://schemas.microsoft.com/office/powerpoint/2010/main" val="3430128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
        <p:nvSpPr>
          <p:cNvPr id="45" name="Freeform: Shape 44">
            <a:extLst>
              <a:ext uri="{FF2B5EF4-FFF2-40B4-BE49-F238E27FC236}">
                <a16:creationId xmlns:a16="http://schemas.microsoft.com/office/drawing/2014/main" id="{0EB13613-B0EE-441F-BE95-C20ED5BBAD27}"/>
              </a:ext>
              <a:ext uri="{C183D7F6-B498-43B3-948B-1728B52AA6E4}">
                <adec:decorative xmlns:adec="http://schemas.microsoft.com/office/drawing/2017/decorative" val="1"/>
              </a:ext>
            </a:extLst>
          </p:cNvPr>
          <p:cNvSpPr/>
          <p:nvPr userDrawn="1"/>
        </p:nvSpPr>
        <p:spPr>
          <a:xfrm rot="10800000">
            <a:off x="-33556" y="-3643"/>
            <a:ext cx="4613230" cy="6861641"/>
          </a:xfrm>
          <a:custGeom>
            <a:avLst/>
            <a:gdLst>
              <a:gd name="connsiteX0" fmla="*/ 4613230 w 4613230"/>
              <a:gd name="connsiteY0" fmla="*/ 6861641 h 6861641"/>
              <a:gd name="connsiteX1" fmla="*/ 0 w 4613230"/>
              <a:gd name="connsiteY1" fmla="*/ 6861641 h 6861641"/>
              <a:gd name="connsiteX2" fmla="*/ 1788950 w 4613230"/>
              <a:gd name="connsiteY2" fmla="*/ 0 h 6861641"/>
              <a:gd name="connsiteX3" fmla="*/ 4613230 w 4613230"/>
              <a:gd name="connsiteY3" fmla="*/ 0 h 6861641"/>
              <a:gd name="connsiteX4" fmla="*/ 4613230 w 4613230"/>
              <a:gd name="connsiteY4" fmla="*/ 6861641 h 6861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3230" h="6861641">
                <a:moveTo>
                  <a:pt x="4613230" y="6861641"/>
                </a:moveTo>
                <a:lnTo>
                  <a:pt x="0" y="6861641"/>
                </a:lnTo>
                <a:lnTo>
                  <a:pt x="1788950" y="0"/>
                </a:lnTo>
                <a:lnTo>
                  <a:pt x="4613230" y="0"/>
                </a:lnTo>
                <a:lnTo>
                  <a:pt x="4613230" y="686164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indent="0" algn="ctr">
              <a:buFont typeface="Arial" panose="020B0604020202020204" pitchFamily="34" charset="0"/>
              <a:buNone/>
            </a:pPr>
            <a:endParaRPr lang="en-US" dirty="0"/>
          </a:p>
        </p:txBody>
      </p:sp>
      <p:sp>
        <p:nvSpPr>
          <p:cNvPr id="44" name="Freeform: Shape 43">
            <a:extLst>
              <a:ext uri="{FF2B5EF4-FFF2-40B4-BE49-F238E27FC236}">
                <a16:creationId xmlns:a16="http://schemas.microsoft.com/office/drawing/2014/main" id="{2399D2ED-C606-4FE3-B01C-3A0A39699E38}"/>
              </a:ext>
              <a:ext uri="{C183D7F6-B498-43B3-948B-1728B52AA6E4}">
                <adec:decorative xmlns:adec="http://schemas.microsoft.com/office/drawing/2017/decorative" val="1"/>
              </a:ext>
            </a:extLst>
          </p:cNvPr>
          <p:cNvSpPr/>
          <p:nvPr userDrawn="1"/>
        </p:nvSpPr>
        <p:spPr>
          <a:xfrm rot="10800000">
            <a:off x="-33556" y="-14280"/>
            <a:ext cx="4615080" cy="10637"/>
          </a:xfrm>
          <a:custGeom>
            <a:avLst/>
            <a:gdLst>
              <a:gd name="connsiteX0" fmla="*/ 4615080 w 4615080"/>
              <a:gd name="connsiteY0" fmla="*/ 10637 h 10637"/>
              <a:gd name="connsiteX1" fmla="*/ 0 w 4615080"/>
              <a:gd name="connsiteY1" fmla="*/ 7095 h 10637"/>
              <a:gd name="connsiteX2" fmla="*/ 1850 w 4615080"/>
              <a:gd name="connsiteY2" fmla="*/ 0 h 10637"/>
              <a:gd name="connsiteX3" fmla="*/ 4615080 w 4615080"/>
              <a:gd name="connsiteY3" fmla="*/ 0 h 10637"/>
              <a:gd name="connsiteX4" fmla="*/ 4615080 w 4615080"/>
              <a:gd name="connsiteY4" fmla="*/ 10637 h 106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5080" h="10637">
                <a:moveTo>
                  <a:pt x="4615080" y="10637"/>
                </a:moveTo>
                <a:lnTo>
                  <a:pt x="0" y="7095"/>
                </a:lnTo>
                <a:lnTo>
                  <a:pt x="1850" y="0"/>
                </a:lnTo>
                <a:lnTo>
                  <a:pt x="4615080" y="0"/>
                </a:lnTo>
                <a:lnTo>
                  <a:pt x="4615080" y="106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0" name="Straight Connector 9">
            <a:extLst>
              <a:ext uri="{FF2B5EF4-FFF2-40B4-BE49-F238E27FC236}">
                <a16:creationId xmlns:a16="http://schemas.microsoft.com/office/drawing/2014/main" id="{8A05C98F-3390-4876-ACE6-6BDD7A931BDC}"/>
              </a:ext>
              <a:ext uri="{C183D7F6-B498-43B3-948B-1728B52AA6E4}">
                <adec:decorative xmlns:adec="http://schemas.microsoft.com/office/drawing/2017/decorative" val="1"/>
              </a:ext>
            </a:extLst>
          </p:cNvPr>
          <p:cNvCxnSpPr>
            <a:cxnSpLocks/>
          </p:cNvCxnSpPr>
          <p:nvPr userDrawn="1"/>
        </p:nvCxnSpPr>
        <p:spPr>
          <a:xfrm flipH="1">
            <a:off x="-33558" y="0"/>
            <a:ext cx="6705601" cy="80962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26F8EC6-7B48-45CF-933E-F83D29E1692D}"/>
              </a:ext>
              <a:ext uri="{C183D7F6-B498-43B3-948B-1728B52AA6E4}">
                <adec:decorative xmlns:adec="http://schemas.microsoft.com/office/drawing/2017/decorative" val="1"/>
              </a:ext>
            </a:extLst>
          </p:cNvPr>
          <p:cNvCxnSpPr>
            <a:cxnSpLocks/>
          </p:cNvCxnSpPr>
          <p:nvPr userDrawn="1"/>
        </p:nvCxnSpPr>
        <p:spPr>
          <a:xfrm flipV="1">
            <a:off x="3514060" y="1"/>
            <a:ext cx="510363" cy="685799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37FFCAA-1618-46D9-B44D-5CE6E225DB8B}"/>
              </a:ext>
              <a:ext uri="{C183D7F6-B498-43B3-948B-1728B52AA6E4}">
                <adec:decorative xmlns:adec="http://schemas.microsoft.com/office/drawing/2017/decorative" val="1"/>
              </a:ext>
            </a:extLst>
          </p:cNvPr>
          <p:cNvCxnSpPr>
            <a:cxnSpLocks/>
          </p:cNvCxnSpPr>
          <p:nvPr userDrawn="1"/>
        </p:nvCxnSpPr>
        <p:spPr>
          <a:xfrm flipV="1">
            <a:off x="11602477" y="365123"/>
            <a:ext cx="589522" cy="649287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6F2CA3C-3424-4A00-9FDF-0DC9EFAC22F1}"/>
              </a:ext>
              <a:ext uri="{C183D7F6-B498-43B3-948B-1728B52AA6E4}">
                <adec:decorative xmlns:adec="http://schemas.microsoft.com/office/drawing/2017/decorative" val="1"/>
              </a:ext>
            </a:extLst>
          </p:cNvPr>
          <p:cNvCxnSpPr>
            <a:cxnSpLocks/>
          </p:cNvCxnSpPr>
          <p:nvPr userDrawn="1"/>
        </p:nvCxnSpPr>
        <p:spPr>
          <a:xfrm flipH="1" flipV="1">
            <a:off x="9340702" y="-10737"/>
            <a:ext cx="2851297" cy="168004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0FA2E1A-8693-4B6C-ABF7-81B17586C3A0}"/>
              </a:ext>
              <a:ext uri="{C183D7F6-B498-43B3-948B-1728B52AA6E4}">
                <adec:decorative xmlns:adec="http://schemas.microsoft.com/office/drawing/2017/decorative" val="1"/>
              </a:ext>
            </a:extLst>
          </p:cNvPr>
          <p:cNvCxnSpPr>
            <a:cxnSpLocks/>
          </p:cNvCxnSpPr>
          <p:nvPr userDrawn="1"/>
        </p:nvCxnSpPr>
        <p:spPr>
          <a:xfrm flipH="1" flipV="1">
            <a:off x="-33557" y="6045958"/>
            <a:ext cx="6876857" cy="81204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48" name="Picture Placeholder 47">
            <a:extLst>
              <a:ext uri="{FF2B5EF4-FFF2-40B4-BE49-F238E27FC236}">
                <a16:creationId xmlns:a16="http://schemas.microsoft.com/office/drawing/2014/main" id="{C564A0C9-27BD-49AC-A786-23623E329EE8}"/>
              </a:ext>
            </a:extLst>
          </p:cNvPr>
          <p:cNvSpPr>
            <a:spLocks noGrp="1"/>
          </p:cNvSpPr>
          <p:nvPr>
            <p:ph type="pic" sz="quarter" idx="13"/>
          </p:nvPr>
        </p:nvSpPr>
        <p:spPr>
          <a:xfrm>
            <a:off x="2623279" y="0"/>
            <a:ext cx="9568721" cy="6858000"/>
          </a:xfrm>
          <a:custGeom>
            <a:avLst/>
            <a:gdLst>
              <a:gd name="connsiteX0" fmla="*/ 1955447 w 9568721"/>
              <a:gd name="connsiteY0" fmla="*/ 0 h 6858000"/>
              <a:gd name="connsiteX1" fmla="*/ 9568721 w 9568721"/>
              <a:gd name="connsiteY1" fmla="*/ 0 h 6858000"/>
              <a:gd name="connsiteX2" fmla="*/ 9568721 w 9568721"/>
              <a:gd name="connsiteY2" fmla="*/ 6858000 h 6858000"/>
              <a:gd name="connsiteX3" fmla="*/ 0 w 9568721"/>
              <a:gd name="connsiteY3" fmla="*/ 6858000 h 6858000"/>
              <a:gd name="connsiteX4" fmla="*/ 0 w 9568721"/>
              <a:gd name="connsiteY4" fmla="*/ 6857998 h 6858000"/>
              <a:gd name="connsiteX5" fmla="*/ 167446 w 9568721"/>
              <a:gd name="connsiteY5" fmla="*/ 685799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68721" h="6858000">
                <a:moveTo>
                  <a:pt x="1955447" y="0"/>
                </a:moveTo>
                <a:lnTo>
                  <a:pt x="9568721" y="0"/>
                </a:lnTo>
                <a:lnTo>
                  <a:pt x="9568721" y="6858000"/>
                </a:lnTo>
                <a:lnTo>
                  <a:pt x="0" y="6858000"/>
                </a:lnTo>
                <a:lnTo>
                  <a:pt x="0" y="6857998"/>
                </a:lnTo>
                <a:lnTo>
                  <a:pt x="167446" y="6857998"/>
                </a:lnTo>
                <a:close/>
              </a:path>
            </a:pathLst>
          </a:custGeom>
          <a:solidFill>
            <a:schemeClr val="accent2"/>
          </a:solidFill>
        </p:spPr>
        <p:txBody>
          <a:bodyPr wrap="square">
            <a:noAutofit/>
          </a:bodyPr>
          <a:lstStyle/>
          <a:p>
            <a:r>
              <a:rPr lang="en-US"/>
              <a:t>Click icon to add picture</a:t>
            </a:r>
            <a:endParaRPr lang="en-US" dirty="0"/>
          </a:p>
        </p:txBody>
      </p:sp>
      <p:sp>
        <p:nvSpPr>
          <p:cNvPr id="6" name="Title 5">
            <a:extLst>
              <a:ext uri="{FF2B5EF4-FFF2-40B4-BE49-F238E27FC236}">
                <a16:creationId xmlns:a16="http://schemas.microsoft.com/office/drawing/2014/main" id="{208E3DBC-8B68-468D-8087-25FED9397CBE}"/>
              </a:ext>
            </a:extLst>
          </p:cNvPr>
          <p:cNvSpPr>
            <a:spLocks noGrp="1"/>
          </p:cNvSpPr>
          <p:nvPr>
            <p:ph type="title"/>
          </p:nvPr>
        </p:nvSpPr>
        <p:spPr>
          <a:xfrm>
            <a:off x="520697" y="1040001"/>
            <a:ext cx="3338625" cy="3150159"/>
          </a:xfrm>
        </p:spPr>
        <p:txBody>
          <a:bodyPr anchor="t"/>
          <a:lstStyle/>
          <a:p>
            <a:r>
              <a:rPr lang="en-US"/>
              <a:t>Click to edit Master title style</a:t>
            </a:r>
            <a:endParaRPr lang="en-US" dirty="0"/>
          </a:p>
        </p:txBody>
      </p:sp>
      <p:sp>
        <p:nvSpPr>
          <p:cNvPr id="15" name="Text Placeholder 14">
            <a:extLst>
              <a:ext uri="{FF2B5EF4-FFF2-40B4-BE49-F238E27FC236}">
                <a16:creationId xmlns:a16="http://schemas.microsoft.com/office/drawing/2014/main" id="{490C672D-EAE7-4BF2-81BB-72858B251D1C}"/>
              </a:ext>
            </a:extLst>
          </p:cNvPr>
          <p:cNvSpPr>
            <a:spLocks noGrp="1"/>
          </p:cNvSpPr>
          <p:nvPr>
            <p:ph type="body" sz="quarter" idx="14" hasCustomPrompt="1"/>
          </p:nvPr>
        </p:nvSpPr>
        <p:spPr>
          <a:xfrm>
            <a:off x="490538" y="4240213"/>
            <a:ext cx="3497262" cy="1801812"/>
          </a:xfrm>
        </p:spPr>
        <p:txBody>
          <a:bodyPr>
            <a:normAutofit/>
          </a:bodyPr>
          <a:lstStyle>
            <a:lvl1pPr marL="0" indent="0">
              <a:buNone/>
              <a:defRPr sz="2400"/>
            </a:lvl1pPr>
            <a:lvl2pPr>
              <a:buNone/>
              <a:defRPr sz="1600"/>
            </a:lvl2pPr>
            <a:lvl3pPr>
              <a:buNone/>
              <a:defRPr sz="1600"/>
            </a:lvl3pPr>
            <a:lvl4pPr>
              <a:buNone/>
              <a:defRPr sz="1600"/>
            </a:lvl4pPr>
            <a:lvl5pPr>
              <a:buNone/>
              <a:defRPr sz="1600"/>
            </a:lvl5pPr>
          </a:lstStyle>
          <a:p>
            <a:pPr lvl="0"/>
            <a:r>
              <a:rPr lang="en-US" dirty="0"/>
              <a:t>Presentation Name</a:t>
            </a:r>
          </a:p>
        </p:txBody>
      </p:sp>
    </p:spTree>
    <p:extLst>
      <p:ext uri="{BB962C8B-B14F-4D97-AF65-F5344CB8AC3E}">
        <p14:creationId xmlns:p14="http://schemas.microsoft.com/office/powerpoint/2010/main" val="174236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10_Content 2 column (comparis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normAutofit/>
          </a:bodyPr>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ctr" anchorCtr="0">
            <a:normAutofit/>
          </a:bodyPr>
          <a:lstStyle>
            <a:lvl1pPr marL="0" indent="0">
              <a:buNone/>
              <a:defRPr sz="2800" b="1" cap="all" spc="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lvl1pPr marL="283464" indent="-283464">
              <a:defRPr/>
            </a:lvl1pPr>
            <a:lvl2pPr marL="283464" indent="-283464">
              <a:defRPr/>
            </a:lvl2pPr>
            <a:lvl3pPr marL="283464" indent="-283464">
              <a:defRPr/>
            </a:lvl3pPr>
            <a:lvl4pPr marL="283464" indent="-283464">
              <a:defRPr/>
            </a:lvl4pPr>
            <a:lvl5pPr marL="283464" indent="-28346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ctr" anchorCtr="0">
            <a:normAutofit/>
          </a:bodyPr>
          <a:lstStyle>
            <a:lvl1pPr marL="0" indent="0">
              <a:buNone/>
              <a:defRPr sz="2800" b="1" cap="all" spc="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lvl1pPr marL="283464" indent="-283464">
              <a:defRPr/>
            </a:lvl1pPr>
            <a:lvl2pPr marL="283464" indent="-283464">
              <a:defRPr/>
            </a:lvl2pPr>
            <a:lvl3pPr marL="283464" indent="-283464">
              <a:defRPr/>
            </a:lvl3pPr>
            <a:lvl4pPr marL="283464" indent="-283464">
              <a:defRPr/>
            </a:lvl4pPr>
            <a:lvl5pPr marL="283464" indent="-28346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r>
              <a:rPr lang="en-US" dirty="0"/>
              <a:t>Sample Footer Text</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r>
              <a:rPr lang="en-US" dirty="0"/>
              <a:t>2/7/20XX</a:t>
            </a:r>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3321030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Content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normAutofit/>
          </a:bodyPr>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3200400" cy="823912"/>
          </a:xfrm>
        </p:spPr>
        <p:txBody>
          <a:bodyPr anchor="ctr" anchorCtr="0">
            <a:normAutofit/>
          </a:bodyPr>
          <a:lstStyle>
            <a:lvl1pPr marL="0" indent="0">
              <a:buNone/>
              <a:defRPr sz="2400" b="1" cap="all" spc="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3200400" cy="3684588"/>
          </a:xfrm>
        </p:spPr>
        <p:txBody>
          <a:bodyPr>
            <a:normAutofit/>
          </a:bodyPr>
          <a:lstStyle>
            <a:lvl1pPr marL="283464" indent="-283464">
              <a:defRPr sz="2000"/>
            </a:lvl1pPr>
            <a:lvl2pPr marL="283464" indent="-283464">
              <a:defRPr sz="2000"/>
            </a:lvl2pPr>
            <a:lvl3pPr marL="283464" indent="-283464">
              <a:defRPr sz="2000"/>
            </a:lvl3pPr>
            <a:lvl4pPr marL="283464" indent="-283464">
              <a:defRPr sz="2000"/>
            </a:lvl4pPr>
            <a:lvl5pPr marL="283464" indent="-283464">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4495800" y="1734325"/>
            <a:ext cx="3200400" cy="823912"/>
          </a:xfrm>
        </p:spPr>
        <p:txBody>
          <a:bodyPr anchor="ctr" anchorCtr="0">
            <a:normAutofit/>
          </a:bodyPr>
          <a:lstStyle>
            <a:lvl1pPr marL="0" indent="0">
              <a:buNone/>
              <a:defRPr sz="2400" b="1" cap="all" spc="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4495800" y="2558237"/>
            <a:ext cx="3200400" cy="3684588"/>
          </a:xfrm>
        </p:spPr>
        <p:txBody>
          <a:bodyPr>
            <a:normAutofit/>
          </a:bodyPr>
          <a:lstStyle>
            <a:lvl1pPr marL="283464" indent="-283464">
              <a:defRPr sz="2000"/>
            </a:lvl1pPr>
            <a:lvl2pPr marL="283464" indent="-283464">
              <a:defRPr sz="2000"/>
            </a:lvl2pPr>
            <a:lvl3pPr marL="283464" indent="-283464">
              <a:defRPr sz="2000"/>
            </a:lvl3pPr>
            <a:lvl4pPr marL="283464" indent="-283464">
              <a:defRPr sz="2000"/>
            </a:lvl4pPr>
            <a:lvl5pPr marL="283464" indent="-283464">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4">
            <a:extLst>
              <a:ext uri="{FF2B5EF4-FFF2-40B4-BE49-F238E27FC236}">
                <a16:creationId xmlns:a16="http://schemas.microsoft.com/office/drawing/2014/main" id="{90851D2E-FEBE-45BF-A78F-C1F61B6C3856}"/>
              </a:ext>
            </a:extLst>
          </p:cNvPr>
          <p:cNvSpPr>
            <a:spLocks noGrp="1"/>
          </p:cNvSpPr>
          <p:nvPr>
            <p:ph type="body" sz="quarter" idx="13"/>
          </p:nvPr>
        </p:nvSpPr>
        <p:spPr>
          <a:xfrm>
            <a:off x="8151812" y="1734325"/>
            <a:ext cx="3200400" cy="823912"/>
          </a:xfrm>
        </p:spPr>
        <p:txBody>
          <a:bodyPr anchor="ctr" anchorCtr="0">
            <a:normAutofit/>
          </a:bodyPr>
          <a:lstStyle>
            <a:lvl1pPr marL="0" indent="0">
              <a:buNone/>
              <a:defRPr sz="2400" b="1" cap="all" spc="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a16="http://schemas.microsoft.com/office/drawing/2014/main" id="{4135C99B-A268-4617-89C4-8F3AA2AAA69A}"/>
              </a:ext>
            </a:extLst>
          </p:cNvPr>
          <p:cNvSpPr>
            <a:spLocks noGrp="1"/>
          </p:cNvSpPr>
          <p:nvPr>
            <p:ph sz="quarter" idx="14"/>
          </p:nvPr>
        </p:nvSpPr>
        <p:spPr>
          <a:xfrm>
            <a:off x="8151812" y="2558237"/>
            <a:ext cx="3200400" cy="3684588"/>
          </a:xfrm>
        </p:spPr>
        <p:txBody>
          <a:bodyPr>
            <a:normAutofit/>
          </a:bodyPr>
          <a:lstStyle>
            <a:lvl1pPr marL="283464" indent="-283464">
              <a:defRPr sz="2000"/>
            </a:lvl1pPr>
            <a:lvl2pPr marL="283464" indent="-283464">
              <a:defRPr sz="2000"/>
            </a:lvl2pPr>
            <a:lvl3pPr marL="283464" indent="-283464">
              <a:defRPr sz="2000"/>
            </a:lvl3pPr>
            <a:lvl4pPr marL="283464" indent="-283464">
              <a:defRPr sz="2000"/>
            </a:lvl4pPr>
            <a:lvl5pPr marL="283464" indent="-283464">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r>
              <a:rPr lang="en-US" dirty="0"/>
              <a:t>Sample Footer Text</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r>
              <a:rPr lang="en-US" dirty="0"/>
              <a:t>2/7/20XX</a:t>
            </a:r>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2760255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Summar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9FC1870-C7ED-435A-8479-DFD344B9375D}"/>
              </a:ext>
            </a:extLst>
          </p:cNvPr>
          <p:cNvSpPr>
            <a:spLocks noGrp="1"/>
          </p:cNvSpPr>
          <p:nvPr>
            <p:ph type="title"/>
          </p:nvPr>
        </p:nvSpPr>
        <p:spPr>
          <a:xfrm>
            <a:off x="1143001" y="533400"/>
            <a:ext cx="5496636" cy="1685898"/>
          </a:xfrm>
        </p:spPr>
        <p:txBody>
          <a:bodyPr>
            <a:normAutofit/>
          </a:bodyPr>
          <a:lstStyle>
            <a:lvl1pPr>
              <a:defRPr sz="4400"/>
            </a:lvl1pPr>
          </a:lstStyle>
          <a:p>
            <a:r>
              <a:rPr lang="en-US"/>
              <a:t>Click to edit Master title style</a:t>
            </a:r>
            <a:endParaRPr lang="en-US" dirty="0"/>
          </a:p>
        </p:txBody>
      </p:sp>
      <p:sp>
        <p:nvSpPr>
          <p:cNvPr id="6" name="Content Placeholder 2">
            <a:extLst>
              <a:ext uri="{FF2B5EF4-FFF2-40B4-BE49-F238E27FC236}">
                <a16:creationId xmlns:a16="http://schemas.microsoft.com/office/drawing/2014/main" id="{D855DAF2-123D-4C27-95D2-974B571079F3}"/>
              </a:ext>
            </a:extLst>
          </p:cNvPr>
          <p:cNvSpPr>
            <a:spLocks noGrp="1"/>
          </p:cNvSpPr>
          <p:nvPr>
            <p:ph idx="1"/>
          </p:nvPr>
        </p:nvSpPr>
        <p:spPr>
          <a:xfrm>
            <a:off x="1143001" y="2229347"/>
            <a:ext cx="5496636" cy="3821743"/>
          </a:xfrm>
        </p:spPr>
        <p:txBody>
          <a:bodyPr/>
          <a:lstStyle>
            <a:lvl1pPr marL="0" indent="0">
              <a:buNone/>
              <a:defRPr/>
            </a:lvl1pPr>
          </a:lstStyle>
          <a:p>
            <a:pPr lvl="0"/>
            <a:r>
              <a:rPr lang="en-US"/>
              <a:t>Click to edit Master text styles</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14" name="Picture Placeholder 11">
            <a:extLst>
              <a:ext uri="{FF2B5EF4-FFF2-40B4-BE49-F238E27FC236}">
                <a16:creationId xmlns:a16="http://schemas.microsoft.com/office/drawing/2014/main" id="{E3769467-BA9B-49FE-B40A-419EF32766CE}"/>
              </a:ext>
            </a:extLst>
          </p:cNvPr>
          <p:cNvSpPr>
            <a:spLocks noGrp="1"/>
          </p:cNvSpPr>
          <p:nvPr>
            <p:ph type="pic" sz="quarter" idx="14"/>
          </p:nvPr>
        </p:nvSpPr>
        <p:spPr>
          <a:xfrm>
            <a:off x="7186070" y="0"/>
            <a:ext cx="2463897" cy="3429000"/>
          </a:xfrm>
          <a:solidFill>
            <a:schemeClr val="accent2"/>
          </a:solidFill>
        </p:spPr>
        <p:txBody>
          <a:bodyPr/>
          <a:lstStyle/>
          <a:p>
            <a:r>
              <a:rPr lang="en-US"/>
              <a:t>Click icon to add picture</a:t>
            </a:r>
            <a:endParaRPr lang="en-US" dirty="0"/>
          </a:p>
        </p:txBody>
      </p:sp>
      <p:sp>
        <p:nvSpPr>
          <p:cNvPr id="12" name="Picture Placeholder 11">
            <a:extLst>
              <a:ext uri="{FF2B5EF4-FFF2-40B4-BE49-F238E27FC236}">
                <a16:creationId xmlns:a16="http://schemas.microsoft.com/office/drawing/2014/main" id="{77878E15-1592-426F-A454-7F4568224567}"/>
              </a:ext>
            </a:extLst>
          </p:cNvPr>
          <p:cNvSpPr>
            <a:spLocks noGrp="1"/>
          </p:cNvSpPr>
          <p:nvPr>
            <p:ph type="pic" sz="quarter" idx="13"/>
          </p:nvPr>
        </p:nvSpPr>
        <p:spPr>
          <a:xfrm>
            <a:off x="9649155" y="0"/>
            <a:ext cx="2539797" cy="3429000"/>
          </a:xfrm>
          <a:solidFill>
            <a:schemeClr val="accent2"/>
          </a:solidFill>
        </p:spPr>
        <p:txBody>
          <a:bodyPr/>
          <a:lstStyle/>
          <a:p>
            <a:r>
              <a:rPr lang="en-US"/>
              <a:t>Click icon to add picture</a:t>
            </a:r>
            <a:endParaRPr lang="en-US" dirty="0"/>
          </a:p>
        </p:txBody>
      </p:sp>
      <p:sp>
        <p:nvSpPr>
          <p:cNvPr id="16" name="Picture Placeholder 11">
            <a:extLst>
              <a:ext uri="{FF2B5EF4-FFF2-40B4-BE49-F238E27FC236}">
                <a16:creationId xmlns:a16="http://schemas.microsoft.com/office/drawing/2014/main" id="{E318F348-8CAC-4ADD-8162-E88487E44EBB}"/>
              </a:ext>
            </a:extLst>
          </p:cNvPr>
          <p:cNvSpPr>
            <a:spLocks noGrp="1"/>
          </p:cNvSpPr>
          <p:nvPr>
            <p:ph type="pic" sz="quarter" idx="16"/>
          </p:nvPr>
        </p:nvSpPr>
        <p:spPr>
          <a:xfrm>
            <a:off x="7186070" y="3383280"/>
            <a:ext cx="2463897" cy="3474720"/>
          </a:xfrm>
          <a:solidFill>
            <a:schemeClr val="accent2"/>
          </a:solidFill>
        </p:spPr>
        <p:txBody>
          <a:bodyPr/>
          <a:lstStyle/>
          <a:p>
            <a:r>
              <a:rPr lang="en-US"/>
              <a:t>Click icon to add picture</a:t>
            </a:r>
            <a:endParaRPr lang="en-US" dirty="0"/>
          </a:p>
        </p:txBody>
      </p:sp>
      <p:sp>
        <p:nvSpPr>
          <p:cNvPr id="15" name="Picture Placeholder 11">
            <a:extLst>
              <a:ext uri="{FF2B5EF4-FFF2-40B4-BE49-F238E27FC236}">
                <a16:creationId xmlns:a16="http://schemas.microsoft.com/office/drawing/2014/main" id="{C762F208-8E03-4B5E-9F11-0F01147F6A47}"/>
              </a:ext>
            </a:extLst>
          </p:cNvPr>
          <p:cNvSpPr>
            <a:spLocks noGrp="1"/>
          </p:cNvSpPr>
          <p:nvPr>
            <p:ph type="pic" sz="quarter" idx="15"/>
          </p:nvPr>
        </p:nvSpPr>
        <p:spPr>
          <a:xfrm>
            <a:off x="9649155" y="3383280"/>
            <a:ext cx="2539797" cy="3474720"/>
          </a:xfrm>
          <a:solidFill>
            <a:schemeClr val="accent2"/>
          </a:solidFill>
        </p:spPr>
        <p:txBody>
          <a:bodyPr/>
          <a:lstStyle/>
          <a:p>
            <a:r>
              <a:rPr lang="en-US"/>
              <a:t>Click icon to add picture</a:t>
            </a:r>
            <a:endParaRPr lang="en-US" dirty="0"/>
          </a:p>
        </p:txBody>
      </p:sp>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lvl1pPr>
              <a:defRPr>
                <a:solidFill>
                  <a:schemeClr val="bg1"/>
                </a:solidFill>
              </a:defRPr>
            </a:lvl1pPr>
          </a:lstStyle>
          <a:p>
            <a:r>
              <a:rPr lang="en-US" dirty="0"/>
              <a:t>2/7/20XX</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lvl1pPr>
              <a:defRPr>
                <a:solidFill>
                  <a:schemeClr val="bg1"/>
                </a:solidFill>
              </a:defRPr>
            </a:lvl1pPr>
          </a:lstStyle>
          <a:p>
            <a:fld id="{312CC964-A50B-4C29-B4E4-2C30BB34CCF3}" type="slidenum">
              <a:rPr lang="en-US" smtClean="0"/>
              <a:pPr/>
              <a:t>‹#›</a:t>
            </a:fld>
            <a:endParaRPr lang="en-US" dirty="0"/>
          </a:p>
        </p:txBody>
      </p:sp>
    </p:spTree>
    <p:extLst>
      <p:ext uri="{BB962C8B-B14F-4D97-AF65-F5344CB8AC3E}">
        <p14:creationId xmlns:p14="http://schemas.microsoft.com/office/powerpoint/2010/main" val="459711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Closin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6AF1A06-62E5-489E-B58B-735C8C7AC163}"/>
              </a:ext>
            </a:extLst>
          </p:cNvPr>
          <p:cNvSpPr>
            <a:spLocks noGrp="1"/>
          </p:cNvSpPr>
          <p:nvPr>
            <p:ph type="title"/>
          </p:nvPr>
        </p:nvSpPr>
        <p:spPr>
          <a:xfrm>
            <a:off x="5146159" y="685800"/>
            <a:ext cx="6238688" cy="1382233"/>
          </a:xfrm>
        </p:spPr>
        <p:txBody>
          <a:bodyPr>
            <a:normAutofit/>
          </a:bodyPr>
          <a:lstStyle>
            <a:lvl1pPr>
              <a:defRPr sz="4400"/>
            </a:lvl1pPr>
          </a:lstStyle>
          <a:p>
            <a:r>
              <a:rPr lang="en-US"/>
              <a:t>Click to edit Master title style</a:t>
            </a:r>
            <a:endParaRPr lang="en-US" dirty="0"/>
          </a:p>
        </p:txBody>
      </p:sp>
      <p:sp>
        <p:nvSpPr>
          <p:cNvPr id="11" name="Picture Placeholder 10">
            <a:extLst>
              <a:ext uri="{FF2B5EF4-FFF2-40B4-BE49-F238E27FC236}">
                <a16:creationId xmlns:a16="http://schemas.microsoft.com/office/drawing/2014/main" id="{F69C6C4F-4058-4399-B572-5BE848DDF8B3}"/>
              </a:ext>
            </a:extLst>
          </p:cNvPr>
          <p:cNvSpPr>
            <a:spLocks noGrp="1"/>
          </p:cNvSpPr>
          <p:nvPr>
            <p:ph type="pic" sz="quarter" idx="13"/>
          </p:nvPr>
        </p:nvSpPr>
        <p:spPr>
          <a:xfrm>
            <a:off x="0" y="-7444"/>
            <a:ext cx="4966447" cy="6846394"/>
          </a:xfrm>
          <a:custGeom>
            <a:avLst/>
            <a:gdLst>
              <a:gd name="connsiteX0" fmla="*/ 0 w 4966447"/>
              <a:gd name="connsiteY0" fmla="*/ 0 h 6846394"/>
              <a:gd name="connsiteX1" fmla="*/ 4966447 w 4966447"/>
              <a:gd name="connsiteY1" fmla="*/ 0 h 6846394"/>
              <a:gd name="connsiteX2" fmla="*/ 3362258 w 4966447"/>
              <a:gd name="connsiteY2" fmla="*/ 6846394 h 6846394"/>
              <a:gd name="connsiteX3" fmla="*/ 0 w 4966447"/>
              <a:gd name="connsiteY3" fmla="*/ 6846394 h 6846394"/>
            </a:gdLst>
            <a:ahLst/>
            <a:cxnLst>
              <a:cxn ang="0">
                <a:pos x="connsiteX0" y="connsiteY0"/>
              </a:cxn>
              <a:cxn ang="0">
                <a:pos x="connsiteX1" y="connsiteY1"/>
              </a:cxn>
              <a:cxn ang="0">
                <a:pos x="connsiteX2" y="connsiteY2"/>
              </a:cxn>
              <a:cxn ang="0">
                <a:pos x="connsiteX3" y="connsiteY3"/>
              </a:cxn>
            </a:cxnLst>
            <a:rect l="l" t="t" r="r" b="b"/>
            <a:pathLst>
              <a:path w="4966447" h="6846394">
                <a:moveTo>
                  <a:pt x="0" y="0"/>
                </a:moveTo>
                <a:lnTo>
                  <a:pt x="4966447" y="0"/>
                </a:lnTo>
                <a:lnTo>
                  <a:pt x="3362258" y="6846394"/>
                </a:lnTo>
                <a:lnTo>
                  <a:pt x="0" y="6846394"/>
                </a:lnTo>
                <a:close/>
              </a:path>
            </a:pathLst>
          </a:custGeom>
          <a:solidFill>
            <a:schemeClr val="accent2"/>
          </a:solidFill>
        </p:spPr>
        <p:txBody>
          <a:bodyPr wrap="square">
            <a:noAutofit/>
          </a:bodyPr>
          <a:lstStyle/>
          <a:p>
            <a:r>
              <a:rPr lang="en-US"/>
              <a:t>Click icon to add picture</a:t>
            </a:r>
            <a:endParaRPr lang="en-US" dirty="0"/>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lvl1pPr>
              <a:defRPr>
                <a:solidFill>
                  <a:schemeClr val="bg1"/>
                </a:solidFill>
              </a:defRPr>
            </a:lvl1pPr>
          </a:lstStyle>
          <a:p>
            <a:r>
              <a:rPr lang="en-US" dirty="0"/>
              <a:t>Sample Footer Text</a:t>
            </a:r>
            <a:endParaRPr lang="en-US" dirty="0">
              <a:solidFill>
                <a:schemeClr val="bg1"/>
              </a:solidFill>
            </a:endParaRPr>
          </a:p>
        </p:txBody>
      </p:sp>
      <p:sp>
        <p:nvSpPr>
          <p:cNvPr id="7" name="Content Placeholder 2">
            <a:extLst>
              <a:ext uri="{FF2B5EF4-FFF2-40B4-BE49-F238E27FC236}">
                <a16:creationId xmlns:a16="http://schemas.microsoft.com/office/drawing/2014/main" id="{9C26D8E8-8E78-469E-8668-51D3E4C11F13}"/>
              </a:ext>
            </a:extLst>
          </p:cNvPr>
          <p:cNvSpPr>
            <a:spLocks noGrp="1"/>
          </p:cNvSpPr>
          <p:nvPr>
            <p:ph idx="1"/>
          </p:nvPr>
        </p:nvSpPr>
        <p:spPr>
          <a:xfrm>
            <a:off x="5146158" y="2301949"/>
            <a:ext cx="6238687" cy="4022650"/>
          </a:xfrm>
        </p:spPr>
        <p:txBody>
          <a:bodyPr/>
          <a:lstStyle>
            <a:lvl1pPr>
              <a:buNone/>
              <a:defRPr/>
            </a:lvl1pPr>
          </a:lstStyle>
          <a:p>
            <a:pPr lvl="0"/>
            <a:r>
              <a:rPr lang="en-US"/>
              <a:t>Click to edit Master text styles</a:t>
            </a:r>
          </a:p>
        </p:txBody>
      </p:sp>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cxnSp>
        <p:nvCxnSpPr>
          <p:cNvPr id="8" name="Straight Connector 7">
            <a:extLst>
              <a:ext uri="{FF2B5EF4-FFF2-40B4-BE49-F238E27FC236}">
                <a16:creationId xmlns:a16="http://schemas.microsoft.com/office/drawing/2014/main" id="{ED096BF3-A78D-4B37-892C-A0C32711851A}"/>
              </a:ext>
              <a:ext uri="{C183D7F6-B498-43B3-948B-1728B52AA6E4}">
                <adec:decorative xmlns:adec="http://schemas.microsoft.com/office/drawing/2017/decorative" val="1"/>
              </a:ext>
            </a:extLst>
          </p:cNvPr>
          <p:cNvCxnSpPr>
            <a:cxnSpLocks/>
          </p:cNvCxnSpPr>
          <p:nvPr userDrawn="1"/>
        </p:nvCxnSpPr>
        <p:spPr>
          <a:xfrm flipH="1">
            <a:off x="3627455" y="-19394"/>
            <a:ext cx="806149" cy="687739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9478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3687023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r>
              <a:rPr lang="en-US" dirty="0"/>
              <a:t>2/7/20XX</a:t>
            </a:r>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949970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r>
              <a:rPr lang="en-US" dirty="0"/>
              <a:t>2/7/20XX</a:t>
            </a:r>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1284515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r>
              <a:rPr lang="en-US" dirty="0"/>
              <a:t>2/7/20XX</a:t>
            </a:r>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31136795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r>
              <a:rPr lang="en-US" dirty="0"/>
              <a:t>2/7/20XX</a:t>
            </a:r>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925975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1185752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genda">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CA046725-2805-431E-AA4E-0B018DFB3EAC}"/>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23">
            <a:extLst>
              <a:ext uri="{FF2B5EF4-FFF2-40B4-BE49-F238E27FC236}">
                <a16:creationId xmlns:a16="http://schemas.microsoft.com/office/drawing/2014/main" id="{3C30A62C-FEC9-4F1D-976E-DB003592FD3E}"/>
              </a:ext>
              <a:ext uri="{C183D7F6-B498-43B3-948B-1728B52AA6E4}">
                <adec:decorative xmlns:adec="http://schemas.microsoft.com/office/drawing/2017/decorative" val="1"/>
              </a:ext>
            </a:extLst>
          </p:cNvPr>
          <p:cNvSpPr/>
          <p:nvPr userDrawn="1"/>
        </p:nvSpPr>
        <p:spPr>
          <a:xfrm rot="10800000">
            <a:off x="0" y="-5979"/>
            <a:ext cx="5111086" cy="693221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 name="connsiteX0" fmla="*/ 2023235 w 6699211"/>
              <a:gd name="connsiteY0" fmla="*/ 0 h 6869951"/>
              <a:gd name="connsiteX1" fmla="*/ 6699211 w 6699211"/>
              <a:gd name="connsiteY1" fmla="*/ 11953 h 6869951"/>
              <a:gd name="connsiteX2" fmla="*/ 6699211 w 6699211"/>
              <a:gd name="connsiteY2" fmla="*/ 6869951 h 6869951"/>
              <a:gd name="connsiteX3" fmla="*/ 0 w 6699211"/>
              <a:gd name="connsiteY3" fmla="*/ 6856303 h 6869951"/>
              <a:gd name="connsiteX4" fmla="*/ 2023235 w 6699211"/>
              <a:gd name="connsiteY4" fmla="*/ 0 h 6869951"/>
              <a:gd name="connsiteX0" fmla="*/ 2702995 w 6699211"/>
              <a:gd name="connsiteY0" fmla="*/ 42638 h 6857998"/>
              <a:gd name="connsiteX1" fmla="*/ 6699211 w 6699211"/>
              <a:gd name="connsiteY1" fmla="*/ 0 h 6857998"/>
              <a:gd name="connsiteX2" fmla="*/ 6699211 w 6699211"/>
              <a:gd name="connsiteY2" fmla="*/ 6857998 h 6857998"/>
              <a:gd name="connsiteX3" fmla="*/ 0 w 6699211"/>
              <a:gd name="connsiteY3" fmla="*/ 6844350 h 6857998"/>
              <a:gd name="connsiteX4" fmla="*/ 2702995 w 6699211"/>
              <a:gd name="connsiteY4" fmla="*/ 42638 h 6857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99211" h="6857998">
                <a:moveTo>
                  <a:pt x="2702995" y="42638"/>
                </a:moveTo>
                <a:lnTo>
                  <a:pt x="6699211" y="0"/>
                </a:lnTo>
                <a:lnTo>
                  <a:pt x="6699211" y="6857998"/>
                </a:lnTo>
                <a:lnTo>
                  <a:pt x="0" y="6844350"/>
                </a:lnTo>
                <a:lnTo>
                  <a:pt x="2702995" y="42638"/>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ACA2C262-0DF7-4EBE-8F23-D1240B3BB5A9}"/>
              </a:ext>
            </a:extLst>
          </p:cNvPr>
          <p:cNvSpPr>
            <a:spLocks noGrp="1"/>
          </p:cNvSpPr>
          <p:nvPr>
            <p:ph type="title"/>
          </p:nvPr>
        </p:nvSpPr>
        <p:spPr>
          <a:xfrm>
            <a:off x="680485" y="675167"/>
            <a:ext cx="3761862" cy="3055078"/>
          </a:xfrm>
        </p:spPr>
        <p:txBody>
          <a:bodyPr anchor="t">
            <a:normAutofit/>
          </a:bodyPr>
          <a:lstStyle>
            <a:lvl1pPr>
              <a:defRPr sz="4400"/>
            </a:lvl1pPr>
          </a:lstStyle>
          <a:p>
            <a:r>
              <a:rPr lang="en-US"/>
              <a:t>Click to edit Master title style</a:t>
            </a:r>
            <a:endParaRPr lang="en-US" dirty="0"/>
          </a:p>
        </p:txBody>
      </p:sp>
      <p:sp>
        <p:nvSpPr>
          <p:cNvPr id="8" name="Content Placeholder 2">
            <a:extLst>
              <a:ext uri="{FF2B5EF4-FFF2-40B4-BE49-F238E27FC236}">
                <a16:creationId xmlns:a16="http://schemas.microsoft.com/office/drawing/2014/main" id="{430E531D-ED29-45E2-A30F-0363B29E057C}"/>
              </a:ext>
            </a:extLst>
          </p:cNvPr>
          <p:cNvSpPr>
            <a:spLocks noGrp="1"/>
          </p:cNvSpPr>
          <p:nvPr>
            <p:ph idx="1"/>
          </p:nvPr>
        </p:nvSpPr>
        <p:spPr>
          <a:xfrm>
            <a:off x="5167424" y="533400"/>
            <a:ext cx="3794512" cy="5797237"/>
          </a:xfrm>
        </p:spPr>
        <p:txBody>
          <a:bodyPr anchor="ctr">
            <a:normAutofit/>
          </a:bodyPr>
          <a:lstStyle>
            <a:lvl1pPr>
              <a:buNone/>
              <a:defRPr/>
            </a:lvl1pPr>
          </a:lstStyle>
          <a:p>
            <a:pPr lvl="0"/>
            <a:r>
              <a:rPr lang="en-US"/>
              <a:t>Click to edit Master text styles</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cxnSp>
        <p:nvCxnSpPr>
          <p:cNvPr id="10" name="Straight Connector 9">
            <a:extLst>
              <a:ext uri="{FF2B5EF4-FFF2-40B4-BE49-F238E27FC236}">
                <a16:creationId xmlns:a16="http://schemas.microsoft.com/office/drawing/2014/main" id="{0801F434-3E0E-40D9-A2D3-857BAE77D1D7}"/>
              </a:ext>
              <a:ext uri="{C183D7F6-B498-43B3-948B-1728B52AA6E4}">
                <adec:decorative xmlns:adec="http://schemas.microsoft.com/office/drawing/2017/decorative" val="1"/>
              </a:ext>
            </a:extLst>
          </p:cNvPr>
          <p:cNvCxnSpPr>
            <a:cxnSpLocks/>
            <a:stCxn id="5" idx="2"/>
          </p:cNvCxnSpPr>
          <p:nvPr userDrawn="1"/>
        </p:nvCxnSpPr>
        <p:spPr>
          <a:xfrm flipH="1" flipV="1">
            <a:off x="0" y="5329451"/>
            <a:ext cx="6096000" cy="152854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13" name="Picture Placeholder 12">
            <a:extLst>
              <a:ext uri="{FF2B5EF4-FFF2-40B4-BE49-F238E27FC236}">
                <a16:creationId xmlns:a16="http://schemas.microsoft.com/office/drawing/2014/main" id="{D44F5C56-0053-4E4A-BFFF-E98E7B91CCA9}"/>
              </a:ext>
            </a:extLst>
          </p:cNvPr>
          <p:cNvSpPr>
            <a:spLocks noGrp="1"/>
          </p:cNvSpPr>
          <p:nvPr>
            <p:ph type="pic" sz="quarter" idx="13"/>
          </p:nvPr>
        </p:nvSpPr>
        <p:spPr>
          <a:xfrm>
            <a:off x="9531096" y="0"/>
            <a:ext cx="2660904" cy="3429000"/>
          </a:xfrm>
          <a:solidFill>
            <a:schemeClr val="accent2"/>
          </a:solidFill>
        </p:spPr>
        <p:txBody>
          <a:bodyPr/>
          <a:lstStyle/>
          <a:p>
            <a:r>
              <a:rPr lang="en-US"/>
              <a:t>Click icon to add picture</a:t>
            </a:r>
            <a:endParaRPr lang="en-US" dirty="0"/>
          </a:p>
        </p:txBody>
      </p:sp>
      <p:sp>
        <p:nvSpPr>
          <p:cNvPr id="14" name="Picture Placeholder 12">
            <a:extLst>
              <a:ext uri="{FF2B5EF4-FFF2-40B4-BE49-F238E27FC236}">
                <a16:creationId xmlns:a16="http://schemas.microsoft.com/office/drawing/2014/main" id="{226008DD-DEA7-4900-8D76-128694E12320}"/>
              </a:ext>
            </a:extLst>
          </p:cNvPr>
          <p:cNvSpPr>
            <a:spLocks noGrp="1"/>
          </p:cNvSpPr>
          <p:nvPr>
            <p:ph type="pic" sz="quarter" idx="14"/>
          </p:nvPr>
        </p:nvSpPr>
        <p:spPr>
          <a:xfrm>
            <a:off x="9531096" y="3383280"/>
            <a:ext cx="2660904" cy="3474720"/>
          </a:xfrm>
          <a:solidFill>
            <a:schemeClr val="accent2"/>
          </a:solidFill>
        </p:spPr>
        <p:txBody>
          <a:bodyPr/>
          <a:lstStyle/>
          <a:p>
            <a:r>
              <a:rPr lang="en-US"/>
              <a:t>Click icon to add picture</a:t>
            </a:r>
            <a:endParaRPr lang="en-US" dirty="0"/>
          </a:p>
        </p:txBody>
      </p:sp>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10998517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943FF111-78CB-4983-B8F5-B6B8AB608EBD}"/>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D7213E2B-F1F4-4058-B2C2-73EC82E30701}"/>
              </a:ext>
            </a:extLst>
          </p:cNvPr>
          <p:cNvSpPr>
            <a:spLocks noGrp="1"/>
          </p:cNvSpPr>
          <p:nvPr>
            <p:ph type="ctrTitle"/>
          </p:nvPr>
        </p:nvSpPr>
        <p:spPr>
          <a:xfrm>
            <a:off x="5083790" y="1064715"/>
            <a:ext cx="6153912" cy="3922755"/>
          </a:xfrm>
        </p:spPr>
        <p:txBody>
          <a:bodyPr>
            <a:normAutofit/>
          </a:bodyPr>
          <a:lstStyle>
            <a:lvl1pPr algn="l">
              <a:defRPr sz="4400"/>
            </a:lvl1pPr>
          </a:lstStyle>
          <a:p>
            <a:pPr algn="r"/>
            <a:r>
              <a:rPr lang="en-US"/>
              <a:t>Click to edit Master title style</a:t>
            </a:r>
            <a:endParaRPr lang="en-US" dirty="0"/>
          </a:p>
        </p:txBody>
      </p:sp>
      <p:sp>
        <p:nvSpPr>
          <p:cNvPr id="7" name="Subtitle 2">
            <a:extLst>
              <a:ext uri="{FF2B5EF4-FFF2-40B4-BE49-F238E27FC236}">
                <a16:creationId xmlns:a16="http://schemas.microsoft.com/office/drawing/2014/main" id="{6F3C210C-32A8-4833-93AA-B97D51CEA9A5}"/>
              </a:ext>
            </a:extLst>
          </p:cNvPr>
          <p:cNvSpPr>
            <a:spLocks noGrp="1"/>
          </p:cNvSpPr>
          <p:nvPr>
            <p:ph type="subTitle" idx="1"/>
          </p:nvPr>
        </p:nvSpPr>
        <p:spPr>
          <a:xfrm>
            <a:off x="5083790" y="5033339"/>
            <a:ext cx="6157951" cy="943386"/>
          </a:xfrm>
        </p:spPr>
        <p:txBody>
          <a:bodyPr/>
          <a:lstStyle>
            <a:lvl1pPr>
              <a:buNone/>
              <a:defRPr/>
            </a:lvl1pPr>
          </a:lstStyle>
          <a:p>
            <a:pPr algn="r"/>
            <a:r>
              <a:rPr lang="en-US"/>
              <a:t>Click to edit Master subtitle style</a:t>
            </a:r>
            <a:endParaRPr lang="en-US" dirty="0"/>
          </a:p>
        </p:txBody>
      </p:sp>
      <p:cxnSp>
        <p:nvCxnSpPr>
          <p:cNvPr id="9" name="Straight Connector 8">
            <a:extLst>
              <a:ext uri="{FF2B5EF4-FFF2-40B4-BE49-F238E27FC236}">
                <a16:creationId xmlns:a16="http://schemas.microsoft.com/office/drawing/2014/main" id="{F9FA8250-8F05-4500-98CD-AD8B9E2BABCB}"/>
              </a:ext>
              <a:ext uri="{C183D7F6-B498-43B3-948B-1728B52AA6E4}">
                <adec:decorative xmlns:adec="http://schemas.microsoft.com/office/drawing/2017/decorative" val="1"/>
              </a:ext>
            </a:extLst>
          </p:cNvPr>
          <p:cNvCxnSpPr>
            <a:cxnSpLocks/>
          </p:cNvCxnSpPr>
          <p:nvPr userDrawn="1"/>
        </p:nvCxnSpPr>
        <p:spPr>
          <a:xfrm flipH="1">
            <a:off x="3418764" y="0"/>
            <a:ext cx="815637" cy="685734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F4A7590-29E0-4C43-A12B-EE5A8672A9B9}"/>
              </a:ext>
              <a:ext uri="{C183D7F6-B498-43B3-948B-1728B52AA6E4}">
                <adec:decorative xmlns:adec="http://schemas.microsoft.com/office/drawing/2017/decorative" val="1"/>
              </a:ext>
            </a:extLst>
          </p:cNvPr>
          <p:cNvCxnSpPr>
            <a:cxnSpLocks/>
          </p:cNvCxnSpPr>
          <p:nvPr userDrawn="1"/>
        </p:nvCxnSpPr>
        <p:spPr>
          <a:xfrm>
            <a:off x="0" y="5468380"/>
            <a:ext cx="6096000" cy="138961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13" name="Picture Placeholder 12">
            <a:extLst>
              <a:ext uri="{FF2B5EF4-FFF2-40B4-BE49-F238E27FC236}">
                <a16:creationId xmlns:a16="http://schemas.microsoft.com/office/drawing/2014/main" id="{8440C747-2FA3-4C97-A0A7-52520A197E23}"/>
              </a:ext>
            </a:extLst>
          </p:cNvPr>
          <p:cNvSpPr>
            <a:spLocks noGrp="1"/>
          </p:cNvSpPr>
          <p:nvPr>
            <p:ph type="pic" sz="quarter" idx="13"/>
          </p:nvPr>
        </p:nvSpPr>
        <p:spPr>
          <a:xfrm>
            <a:off x="16822" y="0"/>
            <a:ext cx="4811317" cy="6857998"/>
          </a:xfrm>
          <a:custGeom>
            <a:avLst/>
            <a:gdLst>
              <a:gd name="connsiteX0" fmla="*/ 0 w 4811317"/>
              <a:gd name="connsiteY0" fmla="*/ 0 h 6857998"/>
              <a:gd name="connsiteX1" fmla="*/ 4811317 w 4811317"/>
              <a:gd name="connsiteY1" fmla="*/ 0 h 6857998"/>
              <a:gd name="connsiteX2" fmla="*/ 2712446 w 4811317"/>
              <a:gd name="connsiteY2" fmla="*/ 6857998 h 6857998"/>
              <a:gd name="connsiteX3" fmla="*/ 0 w 4811317"/>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4811317" h="6857998">
                <a:moveTo>
                  <a:pt x="0" y="0"/>
                </a:moveTo>
                <a:lnTo>
                  <a:pt x="4811317" y="0"/>
                </a:lnTo>
                <a:lnTo>
                  <a:pt x="2712446" y="6857998"/>
                </a:lnTo>
                <a:lnTo>
                  <a:pt x="0" y="6857998"/>
                </a:lnTo>
                <a:close/>
              </a:path>
            </a:pathLst>
          </a:custGeom>
          <a:solidFill>
            <a:schemeClr val="accent2"/>
          </a:solidFill>
        </p:spPr>
        <p:txBody>
          <a:bodyPr wrap="square">
            <a:noAutofit/>
          </a:bodyPr>
          <a:lstStyle/>
          <a:p>
            <a:r>
              <a:rPr lang="en-US"/>
              <a:t>Click icon to add picture</a:t>
            </a:r>
            <a:endParaRPr lang="en-US" dirty="0"/>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25060468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r>
              <a:rPr lang="en-US" dirty="0"/>
              <a:t>2/7/20XX</a:t>
            </a:r>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33391958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r>
              <a:rPr lang="en-US" dirty="0"/>
              <a:t>2/7/20XX</a:t>
            </a:r>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4200526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ntroduction">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F3DC9447-F266-4B2E-8776-377FB587EEA9}"/>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67F96C23-62A5-470B-9372-6381453507D1}"/>
              </a:ext>
            </a:extLst>
          </p:cNvPr>
          <p:cNvSpPr>
            <a:spLocks noGrp="1"/>
          </p:cNvSpPr>
          <p:nvPr>
            <p:ph type="title"/>
          </p:nvPr>
        </p:nvSpPr>
        <p:spPr>
          <a:xfrm>
            <a:off x="5693734" y="557304"/>
            <a:ext cx="5355265" cy="1625731"/>
          </a:xfrm>
        </p:spPr>
        <p:txBody>
          <a:bodyPr>
            <a:normAutofit/>
          </a:bodyPr>
          <a:lstStyle>
            <a:lvl1pPr>
              <a:defRPr sz="4400"/>
            </a:lvl1pPr>
          </a:lstStyle>
          <a:p>
            <a:r>
              <a:rPr lang="en-US"/>
              <a:t>Click to edit Master title style</a:t>
            </a:r>
            <a:endParaRPr lang="en-US" dirty="0"/>
          </a:p>
        </p:txBody>
      </p:sp>
      <p:cxnSp>
        <p:nvCxnSpPr>
          <p:cNvPr id="10" name="Straight Connector 9">
            <a:extLst>
              <a:ext uri="{FF2B5EF4-FFF2-40B4-BE49-F238E27FC236}">
                <a16:creationId xmlns:a16="http://schemas.microsoft.com/office/drawing/2014/main" id="{34B16D8F-69C0-44C7-95EE-6C7CDECACDAF}"/>
              </a:ext>
              <a:ext uri="{C183D7F6-B498-43B3-948B-1728B52AA6E4}">
                <adec:decorative xmlns:adec="http://schemas.microsoft.com/office/drawing/2017/decorative" val="1"/>
              </a:ext>
            </a:extLst>
          </p:cNvPr>
          <p:cNvCxnSpPr>
            <a:cxnSpLocks/>
          </p:cNvCxnSpPr>
          <p:nvPr userDrawn="1"/>
        </p:nvCxnSpPr>
        <p:spPr>
          <a:xfrm flipV="1">
            <a:off x="4576137" y="0"/>
            <a:ext cx="668374"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13" name="Picture Placeholder 12">
            <a:extLst>
              <a:ext uri="{FF2B5EF4-FFF2-40B4-BE49-F238E27FC236}">
                <a16:creationId xmlns:a16="http://schemas.microsoft.com/office/drawing/2014/main" id="{E8FA2190-55B9-429E-AE43-1A9A41DBEBF9}"/>
              </a:ext>
            </a:extLst>
          </p:cNvPr>
          <p:cNvSpPr>
            <a:spLocks noGrp="1"/>
          </p:cNvSpPr>
          <p:nvPr>
            <p:ph type="pic" sz="quarter" idx="13"/>
          </p:nvPr>
        </p:nvSpPr>
        <p:spPr>
          <a:xfrm>
            <a:off x="1" y="0"/>
            <a:ext cx="4742121" cy="3434316"/>
          </a:xfrm>
          <a:custGeom>
            <a:avLst/>
            <a:gdLst>
              <a:gd name="connsiteX0" fmla="*/ 0 w 4742121"/>
              <a:gd name="connsiteY0" fmla="*/ 0 h 3434316"/>
              <a:gd name="connsiteX1" fmla="*/ 4306186 w 4742121"/>
              <a:gd name="connsiteY1" fmla="*/ 0 h 3434316"/>
              <a:gd name="connsiteX2" fmla="*/ 4742121 w 4742121"/>
              <a:gd name="connsiteY2" fmla="*/ 3434316 h 3434316"/>
              <a:gd name="connsiteX3" fmla="*/ 0 w 4742121"/>
              <a:gd name="connsiteY3" fmla="*/ 3434316 h 3434316"/>
            </a:gdLst>
            <a:ahLst/>
            <a:cxnLst>
              <a:cxn ang="0">
                <a:pos x="connsiteX0" y="connsiteY0"/>
              </a:cxn>
              <a:cxn ang="0">
                <a:pos x="connsiteX1" y="connsiteY1"/>
              </a:cxn>
              <a:cxn ang="0">
                <a:pos x="connsiteX2" y="connsiteY2"/>
              </a:cxn>
              <a:cxn ang="0">
                <a:pos x="connsiteX3" y="connsiteY3"/>
              </a:cxn>
            </a:cxnLst>
            <a:rect l="l" t="t" r="r" b="b"/>
            <a:pathLst>
              <a:path w="4742121" h="3434316">
                <a:moveTo>
                  <a:pt x="0" y="0"/>
                </a:moveTo>
                <a:lnTo>
                  <a:pt x="4306186" y="0"/>
                </a:lnTo>
                <a:lnTo>
                  <a:pt x="4742121" y="3434316"/>
                </a:lnTo>
                <a:lnTo>
                  <a:pt x="0" y="3434316"/>
                </a:lnTo>
                <a:close/>
              </a:path>
            </a:pathLst>
          </a:custGeom>
          <a:solidFill>
            <a:schemeClr val="accent2"/>
          </a:solidFill>
        </p:spPr>
        <p:txBody>
          <a:bodyPr wrap="square">
            <a:noAutofit/>
          </a:bodyPr>
          <a:lstStyle/>
          <a:p>
            <a:r>
              <a:rPr lang="en-US"/>
              <a:t>Click icon to add picture</a:t>
            </a:r>
            <a:endParaRPr lang="en-US" dirty="0"/>
          </a:p>
        </p:txBody>
      </p:sp>
      <p:sp>
        <p:nvSpPr>
          <p:cNvPr id="16" name="Picture Placeholder 15">
            <a:extLst>
              <a:ext uri="{FF2B5EF4-FFF2-40B4-BE49-F238E27FC236}">
                <a16:creationId xmlns:a16="http://schemas.microsoft.com/office/drawing/2014/main" id="{B2EDFEAD-E435-414E-A9BA-4119679CBA66}"/>
              </a:ext>
            </a:extLst>
          </p:cNvPr>
          <p:cNvSpPr>
            <a:spLocks noGrp="1"/>
          </p:cNvSpPr>
          <p:nvPr>
            <p:ph type="pic" sz="quarter" idx="14"/>
          </p:nvPr>
        </p:nvSpPr>
        <p:spPr>
          <a:xfrm>
            <a:off x="-5" y="3432620"/>
            <a:ext cx="5178056" cy="3425380"/>
          </a:xfrm>
          <a:custGeom>
            <a:avLst/>
            <a:gdLst>
              <a:gd name="connsiteX0" fmla="*/ 0 w 5178056"/>
              <a:gd name="connsiteY0" fmla="*/ 0 h 3425380"/>
              <a:gd name="connsiteX1" fmla="*/ 4742581 w 5178056"/>
              <a:gd name="connsiteY1" fmla="*/ 0 h 3425380"/>
              <a:gd name="connsiteX2" fmla="*/ 5178056 w 5178056"/>
              <a:gd name="connsiteY2" fmla="*/ 3425380 h 3425380"/>
              <a:gd name="connsiteX3" fmla="*/ 0 w 5178056"/>
              <a:gd name="connsiteY3" fmla="*/ 3425380 h 3425380"/>
            </a:gdLst>
            <a:ahLst/>
            <a:cxnLst>
              <a:cxn ang="0">
                <a:pos x="connsiteX0" y="connsiteY0"/>
              </a:cxn>
              <a:cxn ang="0">
                <a:pos x="connsiteX1" y="connsiteY1"/>
              </a:cxn>
              <a:cxn ang="0">
                <a:pos x="connsiteX2" y="connsiteY2"/>
              </a:cxn>
              <a:cxn ang="0">
                <a:pos x="connsiteX3" y="connsiteY3"/>
              </a:cxn>
            </a:cxnLst>
            <a:rect l="l" t="t" r="r" b="b"/>
            <a:pathLst>
              <a:path w="5178056" h="3425380">
                <a:moveTo>
                  <a:pt x="0" y="0"/>
                </a:moveTo>
                <a:lnTo>
                  <a:pt x="4742581" y="0"/>
                </a:lnTo>
                <a:lnTo>
                  <a:pt x="5178056" y="3425380"/>
                </a:lnTo>
                <a:lnTo>
                  <a:pt x="0" y="3425380"/>
                </a:lnTo>
                <a:close/>
              </a:path>
            </a:pathLst>
          </a:custGeom>
          <a:solidFill>
            <a:schemeClr val="accent2">
              <a:lumMod val="60000"/>
              <a:lumOff val="40000"/>
            </a:schemeClr>
          </a:solidFill>
        </p:spPr>
        <p:txBody>
          <a:bodyPr wrap="square">
            <a:noAutofit/>
          </a:bodyPr>
          <a:lstStyle/>
          <a:p>
            <a:r>
              <a:rPr lang="en-US"/>
              <a:t>Click icon to add picture</a:t>
            </a:r>
            <a:endParaRPr lang="en-US" dirty="0"/>
          </a:p>
        </p:txBody>
      </p:sp>
      <p:sp>
        <p:nvSpPr>
          <p:cNvPr id="9" name="Content Placeholder 2">
            <a:extLst>
              <a:ext uri="{FF2B5EF4-FFF2-40B4-BE49-F238E27FC236}">
                <a16:creationId xmlns:a16="http://schemas.microsoft.com/office/drawing/2014/main" id="{F7C28F12-C8E8-444E-8B69-9A0561604317}"/>
              </a:ext>
            </a:extLst>
          </p:cNvPr>
          <p:cNvSpPr>
            <a:spLocks noGrp="1"/>
          </p:cNvSpPr>
          <p:nvPr>
            <p:ph idx="1"/>
          </p:nvPr>
        </p:nvSpPr>
        <p:spPr>
          <a:xfrm>
            <a:off x="5693734" y="2183035"/>
            <a:ext cx="5355266" cy="4121845"/>
          </a:xfrm>
        </p:spPr>
        <p:txBody>
          <a:bodyPr anchor="ctr">
            <a:normAutofit/>
          </a:bodyPr>
          <a:lstStyle>
            <a:lvl1pPr marL="0" indent="0">
              <a:buNone/>
              <a:defRPr/>
            </a:lvl1pPr>
          </a:lstStyle>
          <a:p>
            <a:pPr lvl="0"/>
            <a:r>
              <a:rPr lang="en-US"/>
              <a:t>Click to edit Master text styles</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lvl1pPr>
              <a:defRPr>
                <a:solidFill>
                  <a:schemeClr val="bg1"/>
                </a:solidFill>
              </a:defRPr>
            </a:lvl1pPr>
          </a:lstStyle>
          <a:p>
            <a:r>
              <a:rPr lang="en-US" dirty="0"/>
              <a:t>Sample Footer Text</a:t>
            </a:r>
            <a:endParaRPr lang="en-US" dirty="0">
              <a:solidFill>
                <a:schemeClr val="bg1"/>
              </a:solidFill>
            </a:endParaRPr>
          </a:p>
        </p:txBody>
      </p:sp>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455565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ection Break">
    <p:spTree>
      <p:nvGrpSpPr>
        <p:cNvPr id="1" name=""/>
        <p:cNvGrpSpPr/>
        <p:nvPr/>
      </p:nvGrpSpPr>
      <p:grpSpPr>
        <a:xfrm>
          <a:off x="0" y="0"/>
          <a:ext cx="0" cy="0"/>
          <a:chOff x="0" y="0"/>
          <a:chExt cx="0" cy="0"/>
        </a:xfrm>
      </p:grpSpPr>
      <p:sp>
        <p:nvSpPr>
          <p:cNvPr id="13" name="Subtitle 2">
            <a:extLst>
              <a:ext uri="{FF2B5EF4-FFF2-40B4-BE49-F238E27FC236}">
                <a16:creationId xmlns:a16="http://schemas.microsoft.com/office/drawing/2014/main" id="{49714512-90F0-4B35-94F8-E1B4DCE963AA}"/>
              </a:ext>
            </a:extLst>
          </p:cNvPr>
          <p:cNvSpPr>
            <a:spLocks noGrp="1"/>
          </p:cNvSpPr>
          <p:nvPr>
            <p:ph type="subTitle" idx="1"/>
          </p:nvPr>
        </p:nvSpPr>
        <p:spPr>
          <a:xfrm>
            <a:off x="967750" y="975816"/>
            <a:ext cx="2979897" cy="1264340"/>
          </a:xfrm>
        </p:spPr>
        <p:txBody>
          <a:bodyPr anchor="b">
            <a:normAutofit/>
          </a:bodyPr>
          <a:lstStyle>
            <a:lvl1pPr>
              <a:buNone/>
              <a:defRPr/>
            </a:lvl1pPr>
          </a:lstStyle>
          <a:p>
            <a:pPr algn="l"/>
            <a:r>
              <a:rPr lang="en-US" sz="1600"/>
              <a:t>Click to edit Master subtitle style</a:t>
            </a:r>
            <a:endParaRPr lang="en-US" sz="1600" dirty="0"/>
          </a:p>
        </p:txBody>
      </p:sp>
      <p:sp>
        <p:nvSpPr>
          <p:cNvPr id="20" name="Picture Placeholder 19">
            <a:extLst>
              <a:ext uri="{FF2B5EF4-FFF2-40B4-BE49-F238E27FC236}">
                <a16:creationId xmlns:a16="http://schemas.microsoft.com/office/drawing/2014/main" id="{44895DE7-C22A-447F-B81A-BDCA25CAF27B}"/>
              </a:ext>
            </a:extLst>
          </p:cNvPr>
          <p:cNvSpPr>
            <a:spLocks noGrp="1"/>
          </p:cNvSpPr>
          <p:nvPr>
            <p:ph type="pic" sz="quarter" idx="13"/>
          </p:nvPr>
        </p:nvSpPr>
        <p:spPr>
          <a:xfrm>
            <a:off x="3208292" y="3"/>
            <a:ext cx="8997356" cy="4581079"/>
          </a:xfrm>
          <a:custGeom>
            <a:avLst/>
            <a:gdLst>
              <a:gd name="connsiteX0" fmla="*/ 0 w 8997356"/>
              <a:gd name="connsiteY0" fmla="*/ 0 h 4581079"/>
              <a:gd name="connsiteX1" fmla="*/ 8983708 w 8997356"/>
              <a:gd name="connsiteY1" fmla="*/ 0 h 4581079"/>
              <a:gd name="connsiteX2" fmla="*/ 8997356 w 8997356"/>
              <a:gd name="connsiteY2" fmla="*/ 893928 h 4581079"/>
              <a:gd name="connsiteX3" fmla="*/ 4060801 w 8997356"/>
              <a:gd name="connsiteY3" fmla="*/ 4581079 h 4581079"/>
            </a:gdLst>
            <a:ahLst/>
            <a:cxnLst>
              <a:cxn ang="0">
                <a:pos x="connsiteX0" y="connsiteY0"/>
              </a:cxn>
              <a:cxn ang="0">
                <a:pos x="connsiteX1" y="connsiteY1"/>
              </a:cxn>
              <a:cxn ang="0">
                <a:pos x="connsiteX2" y="connsiteY2"/>
              </a:cxn>
              <a:cxn ang="0">
                <a:pos x="connsiteX3" y="connsiteY3"/>
              </a:cxn>
            </a:cxnLst>
            <a:rect l="l" t="t" r="r" b="b"/>
            <a:pathLst>
              <a:path w="8997356" h="4581079">
                <a:moveTo>
                  <a:pt x="0" y="0"/>
                </a:moveTo>
                <a:lnTo>
                  <a:pt x="8983708" y="0"/>
                </a:lnTo>
                <a:lnTo>
                  <a:pt x="8997356" y="893928"/>
                </a:lnTo>
                <a:lnTo>
                  <a:pt x="4060801" y="4581079"/>
                </a:lnTo>
                <a:close/>
              </a:path>
            </a:pathLst>
          </a:custGeom>
          <a:solidFill>
            <a:schemeClr val="accent2"/>
          </a:solidFill>
        </p:spPr>
        <p:txBody>
          <a:bodyPr wrap="square">
            <a:noAutofit/>
          </a:bodyPr>
          <a:lstStyle/>
          <a:p>
            <a:r>
              <a:rPr lang="en-US"/>
              <a:t>Click icon to add picture</a:t>
            </a:r>
            <a:endParaRPr lang="en-US" dirty="0"/>
          </a:p>
        </p:txBody>
      </p:sp>
      <p:sp>
        <p:nvSpPr>
          <p:cNvPr id="23" name="Picture Placeholder 22">
            <a:extLst>
              <a:ext uri="{FF2B5EF4-FFF2-40B4-BE49-F238E27FC236}">
                <a16:creationId xmlns:a16="http://schemas.microsoft.com/office/drawing/2014/main" id="{A5B5EF63-EEAA-4B07-A2B8-2483452BBA37}"/>
              </a:ext>
            </a:extLst>
          </p:cNvPr>
          <p:cNvSpPr>
            <a:spLocks noGrp="1"/>
          </p:cNvSpPr>
          <p:nvPr>
            <p:ph type="pic" sz="quarter" idx="14"/>
          </p:nvPr>
        </p:nvSpPr>
        <p:spPr>
          <a:xfrm>
            <a:off x="7243070" y="883420"/>
            <a:ext cx="4948931" cy="5974580"/>
          </a:xfrm>
          <a:custGeom>
            <a:avLst/>
            <a:gdLst>
              <a:gd name="connsiteX0" fmla="*/ 4948931 w 4948931"/>
              <a:gd name="connsiteY0" fmla="*/ 0 h 5974580"/>
              <a:gd name="connsiteX1" fmla="*/ 4948931 w 4948931"/>
              <a:gd name="connsiteY1" fmla="*/ 5974580 h 5974580"/>
              <a:gd name="connsiteX2" fmla="*/ 2028713 w 4948931"/>
              <a:gd name="connsiteY2" fmla="*/ 5974580 h 5974580"/>
              <a:gd name="connsiteX3" fmla="*/ 0 w 4948931"/>
              <a:gd name="connsiteY3" fmla="*/ 3710792 h 5974580"/>
            </a:gdLst>
            <a:ahLst/>
            <a:cxnLst>
              <a:cxn ang="0">
                <a:pos x="connsiteX0" y="connsiteY0"/>
              </a:cxn>
              <a:cxn ang="0">
                <a:pos x="connsiteX1" y="connsiteY1"/>
              </a:cxn>
              <a:cxn ang="0">
                <a:pos x="connsiteX2" y="connsiteY2"/>
              </a:cxn>
              <a:cxn ang="0">
                <a:pos x="connsiteX3" y="connsiteY3"/>
              </a:cxn>
            </a:cxnLst>
            <a:rect l="l" t="t" r="r" b="b"/>
            <a:pathLst>
              <a:path w="4948931" h="5974580">
                <a:moveTo>
                  <a:pt x="4948931" y="0"/>
                </a:moveTo>
                <a:lnTo>
                  <a:pt x="4948931" y="5974580"/>
                </a:lnTo>
                <a:lnTo>
                  <a:pt x="2028713" y="5974580"/>
                </a:lnTo>
                <a:lnTo>
                  <a:pt x="0" y="3710792"/>
                </a:lnTo>
                <a:close/>
              </a:path>
            </a:pathLst>
          </a:custGeom>
          <a:solidFill>
            <a:schemeClr val="accent2">
              <a:lumMod val="60000"/>
              <a:lumOff val="40000"/>
            </a:schemeClr>
          </a:solidFill>
        </p:spPr>
        <p:txBody>
          <a:bodyPr wrap="square">
            <a:noAutofit/>
          </a:bodyPr>
          <a:lstStyle/>
          <a:p>
            <a:r>
              <a:rPr lang="en-US"/>
              <a:t>Click icon to add picture</a:t>
            </a:r>
            <a:endParaRPr lang="en-US" dirty="0"/>
          </a:p>
        </p:txBody>
      </p:sp>
      <p:sp>
        <p:nvSpPr>
          <p:cNvPr id="26" name="Picture Placeholder 25">
            <a:extLst>
              <a:ext uri="{FF2B5EF4-FFF2-40B4-BE49-F238E27FC236}">
                <a16:creationId xmlns:a16="http://schemas.microsoft.com/office/drawing/2014/main" id="{C4F9D0F6-DE6A-44A3-9D9E-A53D0C229248}"/>
              </a:ext>
            </a:extLst>
          </p:cNvPr>
          <p:cNvSpPr>
            <a:spLocks noGrp="1"/>
          </p:cNvSpPr>
          <p:nvPr>
            <p:ph type="pic" sz="quarter" idx="15"/>
          </p:nvPr>
        </p:nvSpPr>
        <p:spPr>
          <a:xfrm>
            <a:off x="4234997" y="4574265"/>
            <a:ext cx="5074516" cy="2298983"/>
          </a:xfrm>
          <a:custGeom>
            <a:avLst/>
            <a:gdLst>
              <a:gd name="connsiteX0" fmla="*/ 3034176 w 5074516"/>
              <a:gd name="connsiteY0" fmla="*/ 0 h 2298983"/>
              <a:gd name="connsiteX1" fmla="*/ 5074516 w 5074516"/>
              <a:gd name="connsiteY1" fmla="*/ 2298983 h 2298983"/>
              <a:gd name="connsiteX2" fmla="*/ 0 w 5074516"/>
              <a:gd name="connsiteY2" fmla="*/ 2298983 h 2298983"/>
            </a:gdLst>
            <a:ahLst/>
            <a:cxnLst>
              <a:cxn ang="0">
                <a:pos x="connsiteX0" y="connsiteY0"/>
              </a:cxn>
              <a:cxn ang="0">
                <a:pos x="connsiteX1" y="connsiteY1"/>
              </a:cxn>
              <a:cxn ang="0">
                <a:pos x="connsiteX2" y="connsiteY2"/>
              </a:cxn>
            </a:cxnLst>
            <a:rect l="l" t="t" r="r" b="b"/>
            <a:pathLst>
              <a:path w="5074516" h="2298983">
                <a:moveTo>
                  <a:pt x="3034176" y="0"/>
                </a:moveTo>
                <a:lnTo>
                  <a:pt x="5074516" y="2298983"/>
                </a:lnTo>
                <a:lnTo>
                  <a:pt x="0" y="2298983"/>
                </a:lnTo>
                <a:close/>
              </a:path>
            </a:pathLst>
          </a:custGeom>
          <a:solidFill>
            <a:schemeClr val="accent2"/>
          </a:solidFill>
        </p:spPr>
        <p:txBody>
          <a:bodyPr wrap="square">
            <a:noAutofit/>
          </a:bodyPr>
          <a:lstStyle/>
          <a:p>
            <a:r>
              <a:rPr lang="en-US"/>
              <a:t>Click icon to add picture</a:t>
            </a:r>
            <a:endParaRPr lang="en-US" dirty="0"/>
          </a:p>
        </p:txBody>
      </p:sp>
      <p:sp>
        <p:nvSpPr>
          <p:cNvPr id="5" name="Title 4">
            <a:extLst>
              <a:ext uri="{FF2B5EF4-FFF2-40B4-BE49-F238E27FC236}">
                <a16:creationId xmlns:a16="http://schemas.microsoft.com/office/drawing/2014/main" id="{9FEE8AE0-4188-4CB6-8BFB-70E163ED7FA5}"/>
              </a:ext>
            </a:extLst>
          </p:cNvPr>
          <p:cNvSpPr>
            <a:spLocks noGrp="1"/>
          </p:cNvSpPr>
          <p:nvPr>
            <p:ph type="title"/>
          </p:nvPr>
        </p:nvSpPr>
        <p:spPr>
          <a:xfrm>
            <a:off x="969264" y="2679192"/>
            <a:ext cx="4946904" cy="3273552"/>
          </a:xfrm>
        </p:spPr>
        <p:txBody>
          <a:bodyPr>
            <a:normAutofit/>
          </a:bodyPr>
          <a:lstStyle>
            <a:lvl1pPr>
              <a:defRPr sz="4400"/>
            </a:lvl1pPr>
          </a:lstStyle>
          <a:p>
            <a:r>
              <a:rPr lang="en-US"/>
              <a:t>Click to edit Master title style</a:t>
            </a:r>
          </a:p>
        </p:txBody>
      </p:sp>
    </p:spTree>
    <p:extLst>
      <p:ext uri="{BB962C8B-B14F-4D97-AF65-F5344CB8AC3E}">
        <p14:creationId xmlns:p14="http://schemas.microsoft.com/office/powerpoint/2010/main" val="132981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Title and Content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a:xfrm>
            <a:off x="1143000" y="2009775"/>
            <a:ext cx="9906000" cy="4024312"/>
          </a:xfrm>
        </p:spPr>
        <p:txBody>
          <a:bodyPr/>
          <a:lstStyle>
            <a:lvl1pPr>
              <a:lnSpc>
                <a:spcPct val="100000"/>
              </a:lnSpc>
              <a:buNone/>
              <a:defRPr/>
            </a:lvl1pPr>
            <a:lvl2pPr>
              <a:lnSpc>
                <a:spcPct val="100000"/>
              </a:lnSpc>
              <a:buNone/>
              <a:defRPr/>
            </a:lvl2pPr>
            <a:lvl3pPr>
              <a:lnSpc>
                <a:spcPct val="100000"/>
              </a:lnSpc>
              <a:buNone/>
              <a:defRPr/>
            </a:lvl3pPr>
            <a:lvl4pPr>
              <a:lnSpc>
                <a:spcPct val="100000"/>
              </a:lnSpc>
              <a:buNone/>
              <a:defRPr/>
            </a:lvl4pPr>
            <a:lvl5pPr>
              <a:lnSpc>
                <a:spcPct val="100000"/>
              </a:lnSpc>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r>
              <a:rPr lang="en-US" dirty="0"/>
              <a:t>Sample Footer Text</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r>
              <a:rPr lang="en-US" dirty="0"/>
              <a:t>2/7/20XX</a:t>
            </a:r>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3626483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a:xfrm>
            <a:off x="1143000" y="2009775"/>
            <a:ext cx="9906000" cy="2649690"/>
          </a:xfrm>
        </p:spPr>
        <p:txBody>
          <a:bodyPr/>
          <a:lstStyle>
            <a:lvl1pPr>
              <a:lnSpc>
                <a:spcPct val="100000"/>
              </a:lnSpc>
              <a:buNone/>
              <a:defRPr/>
            </a:lvl1pPr>
            <a:lvl2pPr>
              <a:lnSpc>
                <a:spcPct val="100000"/>
              </a:lnSpc>
              <a:buNone/>
              <a:defRPr/>
            </a:lvl2pPr>
            <a:lvl3pPr>
              <a:lnSpc>
                <a:spcPct val="100000"/>
              </a:lnSpc>
              <a:buNone/>
              <a:defRPr/>
            </a:lvl3pPr>
            <a:lvl4pPr>
              <a:lnSpc>
                <a:spcPct val="100000"/>
              </a:lnSpc>
              <a:buNone/>
              <a:defRPr/>
            </a:lvl4pPr>
            <a:lvl5pPr>
              <a:lnSpc>
                <a:spcPct val="100000"/>
              </a:lnSpc>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r>
              <a:rPr lang="en-US" dirty="0"/>
              <a:t>Sample Footer Text</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r>
              <a:rPr lang="en-US" dirty="0"/>
              <a:t>2/7/20XX</a:t>
            </a:r>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49059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Quot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
        <p:nvSpPr>
          <p:cNvPr id="6" name="Rectangle 23">
            <a:extLst>
              <a:ext uri="{FF2B5EF4-FFF2-40B4-BE49-F238E27FC236}">
                <a16:creationId xmlns:a16="http://schemas.microsoft.com/office/drawing/2014/main" id="{08BDEDEF-6AC9-4ADF-B6AE-83CC82D2A7B7}"/>
              </a:ext>
              <a:ext uri="{C183D7F6-B498-43B3-948B-1728B52AA6E4}">
                <adec:decorative xmlns:adec="http://schemas.microsoft.com/office/drawing/2017/decorative" val="1"/>
              </a:ext>
            </a:extLst>
          </p:cNvPr>
          <p:cNvSpPr/>
          <p:nvPr userDrawn="1"/>
        </p:nvSpPr>
        <p:spPr>
          <a:xfrm rot="10800000">
            <a:off x="0" y="-5979"/>
            <a:ext cx="5111086" cy="6877626"/>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 name="connsiteX0" fmla="*/ 2023235 w 6699211"/>
              <a:gd name="connsiteY0" fmla="*/ 0 h 6869951"/>
              <a:gd name="connsiteX1" fmla="*/ 6699211 w 6699211"/>
              <a:gd name="connsiteY1" fmla="*/ 11953 h 6869951"/>
              <a:gd name="connsiteX2" fmla="*/ 6699211 w 6699211"/>
              <a:gd name="connsiteY2" fmla="*/ 6869951 h 6869951"/>
              <a:gd name="connsiteX3" fmla="*/ 0 w 6699211"/>
              <a:gd name="connsiteY3" fmla="*/ 6856303 h 6869951"/>
              <a:gd name="connsiteX4" fmla="*/ 2023235 w 6699211"/>
              <a:gd name="connsiteY4" fmla="*/ 0 h 6869951"/>
              <a:gd name="connsiteX0" fmla="*/ 2702995 w 6699211"/>
              <a:gd name="connsiteY0" fmla="*/ 42638 h 6857998"/>
              <a:gd name="connsiteX1" fmla="*/ 6699211 w 6699211"/>
              <a:gd name="connsiteY1" fmla="*/ 0 h 6857998"/>
              <a:gd name="connsiteX2" fmla="*/ 6699211 w 6699211"/>
              <a:gd name="connsiteY2" fmla="*/ 6857998 h 6857998"/>
              <a:gd name="connsiteX3" fmla="*/ 0 w 6699211"/>
              <a:gd name="connsiteY3" fmla="*/ 6844350 h 6857998"/>
              <a:gd name="connsiteX4" fmla="*/ 2702995 w 6699211"/>
              <a:gd name="connsiteY4" fmla="*/ 42638 h 6857998"/>
              <a:gd name="connsiteX0" fmla="*/ 2702995 w 6699211"/>
              <a:gd name="connsiteY0" fmla="*/ 56139 h 6857998"/>
              <a:gd name="connsiteX1" fmla="*/ 6699211 w 6699211"/>
              <a:gd name="connsiteY1" fmla="*/ 0 h 6857998"/>
              <a:gd name="connsiteX2" fmla="*/ 6699211 w 6699211"/>
              <a:gd name="connsiteY2" fmla="*/ 6857998 h 6857998"/>
              <a:gd name="connsiteX3" fmla="*/ 0 w 6699211"/>
              <a:gd name="connsiteY3" fmla="*/ 6844350 h 6857998"/>
              <a:gd name="connsiteX4" fmla="*/ 2702995 w 6699211"/>
              <a:gd name="connsiteY4" fmla="*/ 56139 h 6857998"/>
              <a:gd name="connsiteX0" fmla="*/ 2702995 w 6699211"/>
              <a:gd name="connsiteY0" fmla="*/ 29135 h 6830994"/>
              <a:gd name="connsiteX1" fmla="*/ 6681322 w 6699211"/>
              <a:gd name="connsiteY1" fmla="*/ 0 h 6830994"/>
              <a:gd name="connsiteX2" fmla="*/ 6699211 w 6699211"/>
              <a:gd name="connsiteY2" fmla="*/ 6830994 h 6830994"/>
              <a:gd name="connsiteX3" fmla="*/ 0 w 6699211"/>
              <a:gd name="connsiteY3" fmla="*/ 6817346 h 6830994"/>
              <a:gd name="connsiteX4" fmla="*/ 2702995 w 6699211"/>
              <a:gd name="connsiteY4" fmla="*/ 29135 h 6830994"/>
              <a:gd name="connsiteX0" fmla="*/ 2702995 w 6699211"/>
              <a:gd name="connsiteY0" fmla="*/ 2131 h 6803990"/>
              <a:gd name="connsiteX1" fmla="*/ 6699211 w 6699211"/>
              <a:gd name="connsiteY1" fmla="*/ 0 h 6803990"/>
              <a:gd name="connsiteX2" fmla="*/ 6699211 w 6699211"/>
              <a:gd name="connsiteY2" fmla="*/ 6803990 h 6803990"/>
              <a:gd name="connsiteX3" fmla="*/ 0 w 6699211"/>
              <a:gd name="connsiteY3" fmla="*/ 6790342 h 6803990"/>
              <a:gd name="connsiteX4" fmla="*/ 2702995 w 6699211"/>
              <a:gd name="connsiteY4" fmla="*/ 2131 h 680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99211" h="6803990">
                <a:moveTo>
                  <a:pt x="2702995" y="2131"/>
                </a:moveTo>
                <a:lnTo>
                  <a:pt x="6699211" y="0"/>
                </a:lnTo>
                <a:lnTo>
                  <a:pt x="6699211" y="6803990"/>
                </a:lnTo>
                <a:lnTo>
                  <a:pt x="0" y="6790342"/>
                </a:lnTo>
                <a:lnTo>
                  <a:pt x="2702995" y="213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AC0CB336-8515-4565-B747-B4EA83B435BD}"/>
              </a:ext>
            </a:extLst>
          </p:cNvPr>
          <p:cNvSpPr>
            <a:spLocks noGrp="1"/>
          </p:cNvSpPr>
          <p:nvPr>
            <p:ph type="title"/>
          </p:nvPr>
        </p:nvSpPr>
        <p:spPr>
          <a:xfrm>
            <a:off x="716280" y="680485"/>
            <a:ext cx="3393440" cy="2748515"/>
          </a:xfrm>
        </p:spPr>
        <p:txBody>
          <a:bodyPr anchor="t"/>
          <a:lstStyle/>
          <a:p>
            <a:r>
              <a:rPr lang="en-US"/>
              <a:t>Click to edit Master title style</a:t>
            </a:r>
            <a:endParaRPr lang="en-US" dirty="0"/>
          </a:p>
        </p:txBody>
      </p:sp>
      <p:cxnSp>
        <p:nvCxnSpPr>
          <p:cNvPr id="8" name="Straight Connector 7">
            <a:extLst>
              <a:ext uri="{FF2B5EF4-FFF2-40B4-BE49-F238E27FC236}">
                <a16:creationId xmlns:a16="http://schemas.microsoft.com/office/drawing/2014/main" id="{064F675D-D792-42C0-8961-D2D1D79CDAEB}"/>
              </a:ext>
              <a:ext uri="{C183D7F6-B498-43B3-948B-1728B52AA6E4}">
                <adec:decorative xmlns:adec="http://schemas.microsoft.com/office/drawing/2017/decorative" val="1"/>
              </a:ext>
            </a:extLst>
          </p:cNvPr>
          <p:cNvCxnSpPr>
            <a:cxnSpLocks/>
          </p:cNvCxnSpPr>
          <p:nvPr userDrawn="1"/>
        </p:nvCxnSpPr>
        <p:spPr>
          <a:xfrm flipH="1" flipV="1">
            <a:off x="0" y="5329451"/>
            <a:ext cx="6096000" cy="152854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06D2EC4D-FD33-4925-B0A8-68C9818DB8E2}"/>
              </a:ext>
            </a:extLst>
          </p:cNvPr>
          <p:cNvSpPr>
            <a:spLocks noGrp="1"/>
          </p:cNvSpPr>
          <p:nvPr>
            <p:ph idx="1"/>
          </p:nvPr>
        </p:nvSpPr>
        <p:spPr>
          <a:xfrm>
            <a:off x="5175678" y="533399"/>
            <a:ext cx="3678762" cy="5771481"/>
          </a:xfrm>
        </p:spPr>
        <p:txBody>
          <a:bodyPr anchor="ctr">
            <a:normAutofit/>
          </a:bodyPr>
          <a:lstStyle/>
          <a:p>
            <a:pPr lvl="0"/>
            <a:r>
              <a:rPr lang="en-US"/>
              <a:t>Click to edit Master text styles</a:t>
            </a:r>
          </a:p>
        </p:txBody>
      </p:sp>
      <p:sp>
        <p:nvSpPr>
          <p:cNvPr id="14" name="Picture Placeholder 13">
            <a:extLst>
              <a:ext uri="{FF2B5EF4-FFF2-40B4-BE49-F238E27FC236}">
                <a16:creationId xmlns:a16="http://schemas.microsoft.com/office/drawing/2014/main" id="{FC7C9F55-A39F-4FB9-BEAD-745EA3E0A22E}"/>
              </a:ext>
            </a:extLst>
          </p:cNvPr>
          <p:cNvSpPr>
            <a:spLocks noGrp="1"/>
          </p:cNvSpPr>
          <p:nvPr>
            <p:ph type="pic" sz="quarter" idx="13"/>
          </p:nvPr>
        </p:nvSpPr>
        <p:spPr>
          <a:xfrm>
            <a:off x="9531096" y="0"/>
            <a:ext cx="2660904" cy="2322576"/>
          </a:xfrm>
          <a:solidFill>
            <a:schemeClr val="accent2"/>
          </a:solidFill>
        </p:spPr>
        <p:txBody>
          <a:bodyPr/>
          <a:lstStyle/>
          <a:p>
            <a:r>
              <a:rPr lang="en-US"/>
              <a:t>Click icon to add picture</a:t>
            </a:r>
            <a:endParaRPr lang="en-US" dirty="0"/>
          </a:p>
        </p:txBody>
      </p:sp>
      <p:sp>
        <p:nvSpPr>
          <p:cNvPr id="15" name="Picture Placeholder 13">
            <a:extLst>
              <a:ext uri="{FF2B5EF4-FFF2-40B4-BE49-F238E27FC236}">
                <a16:creationId xmlns:a16="http://schemas.microsoft.com/office/drawing/2014/main" id="{A480833B-6513-44B8-B08A-6FCB3911FEC8}"/>
              </a:ext>
            </a:extLst>
          </p:cNvPr>
          <p:cNvSpPr>
            <a:spLocks noGrp="1"/>
          </p:cNvSpPr>
          <p:nvPr>
            <p:ph type="pic" sz="quarter" idx="14"/>
          </p:nvPr>
        </p:nvSpPr>
        <p:spPr>
          <a:xfrm>
            <a:off x="9531096" y="2324100"/>
            <a:ext cx="2660904" cy="2322576"/>
          </a:xfrm>
          <a:solidFill>
            <a:schemeClr val="accent2"/>
          </a:solidFill>
        </p:spPr>
        <p:txBody>
          <a:bodyPr/>
          <a:lstStyle/>
          <a:p>
            <a:r>
              <a:rPr lang="en-US"/>
              <a:t>Click icon to add picture</a:t>
            </a:r>
            <a:endParaRPr lang="en-US" dirty="0"/>
          </a:p>
        </p:txBody>
      </p:sp>
      <p:sp>
        <p:nvSpPr>
          <p:cNvPr id="16" name="Picture Placeholder 13">
            <a:extLst>
              <a:ext uri="{FF2B5EF4-FFF2-40B4-BE49-F238E27FC236}">
                <a16:creationId xmlns:a16="http://schemas.microsoft.com/office/drawing/2014/main" id="{3BCCF25F-1246-4BAE-BAA2-FB33719CF555}"/>
              </a:ext>
            </a:extLst>
          </p:cNvPr>
          <p:cNvSpPr>
            <a:spLocks noGrp="1"/>
          </p:cNvSpPr>
          <p:nvPr>
            <p:ph type="pic" sz="quarter" idx="15"/>
          </p:nvPr>
        </p:nvSpPr>
        <p:spPr>
          <a:xfrm>
            <a:off x="9531096" y="4535424"/>
            <a:ext cx="2660904" cy="2322576"/>
          </a:xfrm>
          <a:solidFill>
            <a:schemeClr val="accent2"/>
          </a:solidFill>
        </p:spPr>
        <p:txBody>
          <a:bodyPr/>
          <a:lstStyle/>
          <a:p>
            <a:r>
              <a:rPr lang="en-US"/>
              <a:t>Click icon to add picture</a:t>
            </a:r>
            <a:endParaRPr lang="en-US" dirty="0"/>
          </a:p>
        </p:txBody>
      </p:sp>
    </p:spTree>
    <p:extLst>
      <p:ext uri="{BB962C8B-B14F-4D97-AF65-F5344CB8AC3E}">
        <p14:creationId xmlns:p14="http://schemas.microsoft.com/office/powerpoint/2010/main" val="2670542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ea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normAutofit/>
          </a:bodyPr>
          <a:lstStyle>
            <a:lvl1pPr>
              <a:defRPr sz="4400"/>
            </a:lvl1pPr>
          </a:lstStyle>
          <a:p>
            <a:r>
              <a:rPr lang="en-US"/>
              <a:t>Click to edit Master title style</a:t>
            </a:r>
          </a:p>
        </p:txBody>
      </p:sp>
      <p:sp>
        <p:nvSpPr>
          <p:cNvPr id="50" name="Picture Placeholder 49">
            <a:extLst>
              <a:ext uri="{FF2B5EF4-FFF2-40B4-BE49-F238E27FC236}">
                <a16:creationId xmlns:a16="http://schemas.microsoft.com/office/drawing/2014/main" id="{5496CA69-F288-4538-974D-9A68581F4941}"/>
              </a:ext>
            </a:extLst>
          </p:cNvPr>
          <p:cNvSpPr>
            <a:spLocks noGrp="1"/>
          </p:cNvSpPr>
          <p:nvPr>
            <p:ph type="pic" sz="quarter" idx="20"/>
          </p:nvPr>
        </p:nvSpPr>
        <p:spPr>
          <a:xfrm>
            <a:off x="1143000" y="2350008"/>
            <a:ext cx="1965960" cy="1801368"/>
          </a:xfrm>
          <a:solidFill>
            <a:schemeClr val="accent2"/>
          </a:solidFill>
        </p:spPr>
        <p:txBody>
          <a:bodyPr/>
          <a:lstStyle/>
          <a:p>
            <a:r>
              <a:rPr lang="en-US"/>
              <a:t>Click icon to add picture</a:t>
            </a:r>
            <a:endParaRPr lang="en-US" dirty="0"/>
          </a:p>
        </p:txBody>
      </p:sp>
      <p:sp>
        <p:nvSpPr>
          <p:cNvPr id="39" name="Text Placeholder 2">
            <a:extLst>
              <a:ext uri="{FF2B5EF4-FFF2-40B4-BE49-F238E27FC236}">
                <a16:creationId xmlns:a16="http://schemas.microsoft.com/office/drawing/2014/main" id="{1F7CBA7A-8076-4743-AD9E-CB0B2B1D1856}"/>
              </a:ext>
            </a:extLst>
          </p:cNvPr>
          <p:cNvSpPr>
            <a:spLocks noGrp="1"/>
          </p:cNvSpPr>
          <p:nvPr>
            <p:ph type="body" idx="1" hasCustomPrompt="1"/>
          </p:nvPr>
        </p:nvSpPr>
        <p:spPr>
          <a:xfrm>
            <a:off x="1145421" y="4319521"/>
            <a:ext cx="1963236" cy="365760"/>
          </a:xfrm>
        </p:spPr>
        <p:txBody>
          <a:bodyPr>
            <a:noAutofit/>
          </a:bodyPr>
          <a:lstStyle>
            <a:lvl1pPr marL="0" indent="0">
              <a:buNone/>
              <a:defRPr sz="2000" b="1">
                <a:solidFill>
                  <a:schemeClr val="tx1">
                    <a:lumMod val="85000"/>
                    <a:lumOff val="15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42" name="Text Placeholder 2">
            <a:extLst>
              <a:ext uri="{FF2B5EF4-FFF2-40B4-BE49-F238E27FC236}">
                <a16:creationId xmlns:a16="http://schemas.microsoft.com/office/drawing/2014/main" id="{8B03D9A7-85A7-4570-ADAF-E43C05B52D00}"/>
              </a:ext>
            </a:extLst>
          </p:cNvPr>
          <p:cNvSpPr>
            <a:spLocks noGrp="1"/>
          </p:cNvSpPr>
          <p:nvPr>
            <p:ph type="body" idx="13" hasCustomPrompt="1"/>
          </p:nvPr>
        </p:nvSpPr>
        <p:spPr>
          <a:xfrm>
            <a:off x="1143000" y="4761768"/>
            <a:ext cx="1963236" cy="741904"/>
          </a:xfrm>
        </p:spPr>
        <p:txBody>
          <a:bodyPr>
            <a:noAutofit/>
          </a:bodyPr>
          <a:lstStyle>
            <a:lvl1pPr marL="0" indent="0">
              <a:buNone/>
              <a:defRPr sz="2000">
                <a:solidFill>
                  <a:schemeClr val="tx1">
                    <a:lumMod val="50000"/>
                    <a:lumOff val="50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51" name="Picture Placeholder 49">
            <a:extLst>
              <a:ext uri="{FF2B5EF4-FFF2-40B4-BE49-F238E27FC236}">
                <a16:creationId xmlns:a16="http://schemas.microsoft.com/office/drawing/2014/main" id="{ADF2F19D-7D9A-47B3-8711-A71F034693FE}"/>
              </a:ext>
            </a:extLst>
          </p:cNvPr>
          <p:cNvSpPr>
            <a:spLocks noGrp="1"/>
          </p:cNvSpPr>
          <p:nvPr>
            <p:ph type="pic" sz="quarter" idx="21"/>
          </p:nvPr>
        </p:nvSpPr>
        <p:spPr>
          <a:xfrm>
            <a:off x="3784636" y="2350008"/>
            <a:ext cx="1965960" cy="1801368"/>
          </a:xfrm>
          <a:solidFill>
            <a:schemeClr val="accent2"/>
          </a:solidFill>
        </p:spPr>
        <p:txBody>
          <a:bodyPr/>
          <a:lstStyle/>
          <a:p>
            <a:r>
              <a:rPr lang="en-US"/>
              <a:t>Click icon to add picture</a:t>
            </a:r>
            <a:endParaRPr lang="en-US" dirty="0"/>
          </a:p>
        </p:txBody>
      </p:sp>
      <p:sp>
        <p:nvSpPr>
          <p:cNvPr id="43" name="Text Placeholder 2">
            <a:extLst>
              <a:ext uri="{FF2B5EF4-FFF2-40B4-BE49-F238E27FC236}">
                <a16:creationId xmlns:a16="http://schemas.microsoft.com/office/drawing/2014/main" id="{790A904C-841C-438E-BD4B-C18FC28CBD03}"/>
              </a:ext>
            </a:extLst>
          </p:cNvPr>
          <p:cNvSpPr>
            <a:spLocks noGrp="1"/>
          </p:cNvSpPr>
          <p:nvPr>
            <p:ph type="body" idx="14" hasCustomPrompt="1"/>
          </p:nvPr>
        </p:nvSpPr>
        <p:spPr>
          <a:xfrm>
            <a:off x="3789781" y="4319520"/>
            <a:ext cx="1963236" cy="365760"/>
          </a:xfrm>
        </p:spPr>
        <p:txBody>
          <a:bodyPr>
            <a:noAutofit/>
          </a:bodyPr>
          <a:lstStyle>
            <a:lvl1pPr marL="0" indent="0">
              <a:buNone/>
              <a:defRPr sz="2000" b="1">
                <a:solidFill>
                  <a:schemeClr val="tx1">
                    <a:lumMod val="85000"/>
                    <a:lumOff val="15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44" name="Text Placeholder 2">
            <a:extLst>
              <a:ext uri="{FF2B5EF4-FFF2-40B4-BE49-F238E27FC236}">
                <a16:creationId xmlns:a16="http://schemas.microsoft.com/office/drawing/2014/main" id="{611759C1-BECA-460C-916A-079B29E05C36}"/>
              </a:ext>
            </a:extLst>
          </p:cNvPr>
          <p:cNvSpPr>
            <a:spLocks noGrp="1"/>
          </p:cNvSpPr>
          <p:nvPr>
            <p:ph type="body" idx="15" hasCustomPrompt="1"/>
          </p:nvPr>
        </p:nvSpPr>
        <p:spPr>
          <a:xfrm>
            <a:off x="3787360" y="4761767"/>
            <a:ext cx="1963236" cy="741904"/>
          </a:xfrm>
        </p:spPr>
        <p:txBody>
          <a:bodyPr>
            <a:noAutofit/>
          </a:bodyPr>
          <a:lstStyle>
            <a:lvl1pPr marL="0" indent="0">
              <a:buNone/>
              <a:defRPr sz="2000">
                <a:solidFill>
                  <a:schemeClr val="tx1">
                    <a:lumMod val="50000"/>
                    <a:lumOff val="50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52" name="Picture Placeholder 49">
            <a:extLst>
              <a:ext uri="{FF2B5EF4-FFF2-40B4-BE49-F238E27FC236}">
                <a16:creationId xmlns:a16="http://schemas.microsoft.com/office/drawing/2014/main" id="{4519A595-9DA0-413B-A1E1-B0F059132DD1}"/>
              </a:ext>
            </a:extLst>
          </p:cNvPr>
          <p:cNvSpPr>
            <a:spLocks noGrp="1"/>
          </p:cNvSpPr>
          <p:nvPr>
            <p:ph type="pic" sz="quarter" idx="22"/>
          </p:nvPr>
        </p:nvSpPr>
        <p:spPr>
          <a:xfrm>
            <a:off x="6437376" y="2350008"/>
            <a:ext cx="1965960" cy="1801368"/>
          </a:xfrm>
          <a:solidFill>
            <a:schemeClr val="accent2"/>
          </a:solidFill>
        </p:spPr>
        <p:txBody>
          <a:bodyPr/>
          <a:lstStyle/>
          <a:p>
            <a:r>
              <a:rPr lang="en-US"/>
              <a:t>Click icon to add picture</a:t>
            </a:r>
            <a:endParaRPr lang="en-US" dirty="0"/>
          </a:p>
        </p:txBody>
      </p:sp>
      <p:sp>
        <p:nvSpPr>
          <p:cNvPr id="45" name="Text Placeholder 2">
            <a:extLst>
              <a:ext uri="{FF2B5EF4-FFF2-40B4-BE49-F238E27FC236}">
                <a16:creationId xmlns:a16="http://schemas.microsoft.com/office/drawing/2014/main" id="{C20274DC-5128-46D8-9229-02288D264936}"/>
              </a:ext>
            </a:extLst>
          </p:cNvPr>
          <p:cNvSpPr>
            <a:spLocks noGrp="1"/>
          </p:cNvSpPr>
          <p:nvPr>
            <p:ph type="body" idx="16" hasCustomPrompt="1"/>
          </p:nvPr>
        </p:nvSpPr>
        <p:spPr>
          <a:xfrm>
            <a:off x="6441406" y="4319520"/>
            <a:ext cx="1963236" cy="365760"/>
          </a:xfrm>
        </p:spPr>
        <p:txBody>
          <a:bodyPr>
            <a:noAutofit/>
          </a:bodyPr>
          <a:lstStyle>
            <a:lvl1pPr marL="0" indent="0">
              <a:buNone/>
              <a:defRPr sz="2000" b="1">
                <a:solidFill>
                  <a:schemeClr val="tx1">
                    <a:lumMod val="85000"/>
                    <a:lumOff val="15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46" name="Text Placeholder 2">
            <a:extLst>
              <a:ext uri="{FF2B5EF4-FFF2-40B4-BE49-F238E27FC236}">
                <a16:creationId xmlns:a16="http://schemas.microsoft.com/office/drawing/2014/main" id="{6F92FD73-9CD4-4AB0-8DEF-B9D7B1C5904D}"/>
              </a:ext>
            </a:extLst>
          </p:cNvPr>
          <p:cNvSpPr>
            <a:spLocks noGrp="1"/>
          </p:cNvSpPr>
          <p:nvPr>
            <p:ph type="body" idx="17" hasCustomPrompt="1"/>
          </p:nvPr>
        </p:nvSpPr>
        <p:spPr>
          <a:xfrm>
            <a:off x="6438985" y="4761767"/>
            <a:ext cx="1963236" cy="741904"/>
          </a:xfrm>
        </p:spPr>
        <p:txBody>
          <a:bodyPr>
            <a:noAutofit/>
          </a:bodyPr>
          <a:lstStyle>
            <a:lvl1pPr marL="0" indent="0">
              <a:buNone/>
              <a:defRPr sz="2000">
                <a:solidFill>
                  <a:schemeClr val="tx1">
                    <a:lumMod val="50000"/>
                    <a:lumOff val="50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53" name="Picture Placeholder 49">
            <a:extLst>
              <a:ext uri="{FF2B5EF4-FFF2-40B4-BE49-F238E27FC236}">
                <a16:creationId xmlns:a16="http://schemas.microsoft.com/office/drawing/2014/main" id="{ECF2CB24-2F78-42B5-BEC0-904245F37452}"/>
              </a:ext>
            </a:extLst>
          </p:cNvPr>
          <p:cNvSpPr>
            <a:spLocks noGrp="1"/>
          </p:cNvSpPr>
          <p:nvPr>
            <p:ph type="pic" sz="quarter" idx="23"/>
          </p:nvPr>
        </p:nvSpPr>
        <p:spPr>
          <a:xfrm>
            <a:off x="9089136" y="2350008"/>
            <a:ext cx="1965960" cy="1801368"/>
          </a:xfrm>
          <a:solidFill>
            <a:schemeClr val="accent2"/>
          </a:solidFill>
        </p:spPr>
        <p:txBody>
          <a:bodyPr/>
          <a:lstStyle/>
          <a:p>
            <a:r>
              <a:rPr lang="en-US"/>
              <a:t>Click icon to add picture</a:t>
            </a:r>
            <a:endParaRPr lang="en-US" dirty="0"/>
          </a:p>
        </p:txBody>
      </p:sp>
      <p:sp>
        <p:nvSpPr>
          <p:cNvPr id="47" name="Text Placeholder 2">
            <a:extLst>
              <a:ext uri="{FF2B5EF4-FFF2-40B4-BE49-F238E27FC236}">
                <a16:creationId xmlns:a16="http://schemas.microsoft.com/office/drawing/2014/main" id="{E099301F-F262-4EB4-9AAA-D10A9CF42DCF}"/>
              </a:ext>
            </a:extLst>
          </p:cNvPr>
          <p:cNvSpPr>
            <a:spLocks noGrp="1"/>
          </p:cNvSpPr>
          <p:nvPr>
            <p:ph type="body" idx="18" hasCustomPrompt="1"/>
          </p:nvPr>
        </p:nvSpPr>
        <p:spPr>
          <a:xfrm>
            <a:off x="9090610" y="4319520"/>
            <a:ext cx="1963236" cy="365760"/>
          </a:xfrm>
        </p:spPr>
        <p:txBody>
          <a:bodyPr>
            <a:noAutofit/>
          </a:bodyPr>
          <a:lstStyle>
            <a:lvl1pPr marL="0" indent="0">
              <a:buNone/>
              <a:defRPr sz="2000" b="1">
                <a:solidFill>
                  <a:schemeClr val="tx1">
                    <a:lumMod val="85000"/>
                    <a:lumOff val="15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48" name="Text Placeholder 2">
            <a:extLst>
              <a:ext uri="{FF2B5EF4-FFF2-40B4-BE49-F238E27FC236}">
                <a16:creationId xmlns:a16="http://schemas.microsoft.com/office/drawing/2014/main" id="{BD5BC820-7DAB-4C8E-A7E4-A885BBE9AB8E}"/>
              </a:ext>
            </a:extLst>
          </p:cNvPr>
          <p:cNvSpPr>
            <a:spLocks noGrp="1"/>
          </p:cNvSpPr>
          <p:nvPr>
            <p:ph type="body" idx="19" hasCustomPrompt="1"/>
          </p:nvPr>
        </p:nvSpPr>
        <p:spPr>
          <a:xfrm>
            <a:off x="9088189" y="4761767"/>
            <a:ext cx="1963236" cy="741904"/>
          </a:xfrm>
        </p:spPr>
        <p:txBody>
          <a:bodyPr>
            <a:noAutofit/>
          </a:bodyPr>
          <a:lstStyle>
            <a:lvl1pPr marL="0" indent="0">
              <a:buNone/>
              <a:defRPr sz="2000">
                <a:solidFill>
                  <a:schemeClr val="tx1">
                    <a:lumMod val="50000"/>
                    <a:lumOff val="50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r>
              <a:rPr lang="en-US" dirty="0"/>
              <a:t>Sample Footer Text</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r>
              <a:rPr lang="en-US" dirty="0"/>
              <a:t>2/7/20XX</a:t>
            </a:r>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1728327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and Content Timelin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a:xfrm>
            <a:off x="838200" y="1825625"/>
            <a:ext cx="10692810" cy="4351338"/>
          </a:xfrm>
        </p:spPr>
        <p:txBody>
          <a:bodyPr/>
          <a:lstStyle>
            <a:lvl1pPr>
              <a:lnSpc>
                <a:spcPct val="100000"/>
              </a:lnSpc>
              <a:buNone/>
              <a:defRPr/>
            </a:lvl1pPr>
            <a:lvl2pPr>
              <a:lnSpc>
                <a:spcPct val="100000"/>
              </a:lnSpc>
              <a:buNone/>
              <a:defRPr/>
            </a:lvl2pPr>
            <a:lvl3pPr>
              <a:lnSpc>
                <a:spcPct val="100000"/>
              </a:lnSpc>
              <a:buNone/>
              <a:defRPr/>
            </a:lvl3pPr>
            <a:lvl4pPr>
              <a:lnSpc>
                <a:spcPct val="100000"/>
              </a:lnSpc>
              <a:buNone/>
              <a:defRPr/>
            </a:lvl4pPr>
            <a:lvl5pPr>
              <a:lnSpc>
                <a:spcPct val="100000"/>
              </a:lnSpc>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normAutofit/>
          </a:bodyPr>
          <a:lstStyle>
            <a:lvl1pPr>
              <a:defRPr sz="4400"/>
            </a:lvl1p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r>
              <a:rPr lang="en-US" dirty="0"/>
              <a:t>Sample Footer Text</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r>
              <a:rPr lang="en-US" dirty="0"/>
              <a:t>2/7/20XX</a:t>
            </a:r>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2276218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r>
              <a:rPr lang="en-US" dirty="0"/>
              <a:t>2/7/20XX</a:t>
            </a:r>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r>
              <a:rPr lang="en-US" dirty="0"/>
              <a:t>Sample Footer Text</a:t>
            </a:r>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dirty="0"/>
          </a:p>
        </p:txBody>
      </p:sp>
    </p:spTree>
    <p:extLst>
      <p:ext uri="{BB962C8B-B14F-4D97-AF65-F5344CB8AC3E}">
        <p14:creationId xmlns:p14="http://schemas.microsoft.com/office/powerpoint/2010/main" val="9060365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5" r:id="rId4"/>
    <p:sldLayoutId id="2147483686" r:id="rId5"/>
    <p:sldLayoutId id="2147483662" r:id="rId6"/>
    <p:sldLayoutId id="2147483679" r:id="rId7"/>
    <p:sldLayoutId id="2147483682" r:id="rId8"/>
    <p:sldLayoutId id="2147483687" r:id="rId9"/>
    <p:sldLayoutId id="2147483665" r:id="rId10"/>
    <p:sldLayoutId id="2147483683" r:id="rId11"/>
    <p:sldLayoutId id="2147483677" r:id="rId12"/>
    <p:sldLayoutId id="2147483678" r:id="rId13"/>
    <p:sldLayoutId id="2147483684" r:id="rId14"/>
    <p:sldLayoutId id="2147483661" r:id="rId15"/>
    <p:sldLayoutId id="2147483663" r:id="rId16"/>
    <p:sldLayoutId id="2147483664" r:id="rId17"/>
    <p:sldLayoutId id="2147483666" r:id="rId18"/>
    <p:sldLayoutId id="2147483667" r:id="rId19"/>
    <p:sldLayoutId id="2147483685" r:id="rId20"/>
    <p:sldLayoutId id="2147483668" r:id="rId21"/>
    <p:sldLayoutId id="2147483669" r:id="rId22"/>
  </p:sldLayoutIdLst>
  <p:hf hdr="0"/>
  <p:txStyles>
    <p:titleStyle>
      <a:lvl1pPr algn="l" defTabSz="914400" rtl="0" eaLnBrk="1" latinLnBrk="0" hangingPunct="1">
        <a:lnSpc>
          <a:spcPct val="90000"/>
        </a:lnSpc>
        <a:spcBef>
          <a:spcPct val="0"/>
        </a:spcBef>
        <a:buNone/>
        <a:defRPr sz="32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336">
          <p15:clr>
            <a:srgbClr val="F26B43"/>
          </p15:clr>
        </p15:guide>
        <p15:guide id="4" orient="horz" pos="3984">
          <p15:clr>
            <a:srgbClr val="F26B43"/>
          </p15:clr>
        </p15:guide>
        <p15:guide id="5" pos="336">
          <p15:clr>
            <a:srgbClr val="F26B43"/>
          </p15:clr>
        </p15:guide>
        <p15:guide id="6" pos="7344">
          <p15:clr>
            <a:srgbClr val="F26B43"/>
          </p15:clr>
        </p15:guide>
        <p15:guide id="7" pos="720">
          <p15:clr>
            <a:srgbClr val="F26B43"/>
          </p15:clr>
        </p15:guide>
        <p15:guide id="8" pos="696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low angle view of buildings in a city">
            <a:extLst>
              <a:ext uri="{FF2B5EF4-FFF2-40B4-BE49-F238E27FC236}">
                <a16:creationId xmlns:a16="http://schemas.microsoft.com/office/drawing/2014/main" id="{3CF2725B-8BAD-4651-8A3F-80E73387133C}"/>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2623279" y="0"/>
            <a:ext cx="9568721" cy="6858000"/>
          </a:xfrm>
        </p:spPr>
      </p:pic>
      <p:sp>
        <p:nvSpPr>
          <p:cNvPr id="2" name="Title 1">
            <a:extLst>
              <a:ext uri="{FF2B5EF4-FFF2-40B4-BE49-F238E27FC236}">
                <a16:creationId xmlns:a16="http://schemas.microsoft.com/office/drawing/2014/main" id="{D9B36C10-A9EA-414E-B3D3-09BAD9FA950D}"/>
              </a:ext>
            </a:extLst>
          </p:cNvPr>
          <p:cNvSpPr>
            <a:spLocks noGrp="1"/>
          </p:cNvSpPr>
          <p:nvPr>
            <p:ph type="title"/>
          </p:nvPr>
        </p:nvSpPr>
        <p:spPr>
          <a:xfrm>
            <a:off x="0" y="682192"/>
            <a:ext cx="3338625" cy="3150159"/>
          </a:xfrm>
        </p:spPr>
        <p:txBody>
          <a:bodyPr>
            <a:noAutofit/>
          </a:bodyPr>
          <a:lstStyle/>
          <a:p>
            <a:pPr algn="ctr">
              <a:lnSpc>
                <a:spcPct val="107000"/>
              </a:lnSpc>
              <a:spcAft>
                <a:spcPts val="800"/>
              </a:spcAft>
            </a:pPr>
            <a:r>
              <a:rPr lang="en-ZA" b="1" u="sng" dirty="0">
                <a:effectLst/>
                <a:latin typeface="Calibri" panose="020F0502020204030204" pitchFamily="34" charset="0"/>
                <a:ea typeface="Calibri" panose="020F0502020204030204" pitchFamily="34" charset="0"/>
                <a:cs typeface="Arial" panose="020B0604020202020204" pitchFamily="34" charset="0"/>
              </a:rPr>
              <a:t>CURRENT STATUS AND UPDATE IMASA </a:t>
            </a:r>
            <a:r>
              <a:rPr lang="en-ZA" b="1" i="1" u="sng" dirty="0">
                <a:effectLst/>
                <a:latin typeface="Calibri" panose="020F0502020204030204" pitchFamily="34" charset="0"/>
                <a:ea typeface="Calibri" panose="020F0502020204030204" pitchFamily="34" charset="0"/>
                <a:cs typeface="Arial" panose="020B0604020202020204" pitchFamily="34" charset="0"/>
              </a:rPr>
              <a:t>V</a:t>
            </a:r>
            <a:r>
              <a:rPr lang="en-ZA" b="1" u="sng" dirty="0">
                <a:effectLst/>
                <a:latin typeface="Calibri" panose="020F0502020204030204" pitchFamily="34" charset="0"/>
                <a:ea typeface="Calibri" panose="020F0502020204030204" pitchFamily="34" charset="0"/>
                <a:cs typeface="Arial" panose="020B0604020202020204" pitchFamily="34" charset="0"/>
              </a:rPr>
              <a:t> THE CITY OF TSHWANE</a:t>
            </a:r>
            <a:br>
              <a:rPr lang="en-ZA" b="1" u="sng" dirty="0">
                <a:effectLst/>
                <a:latin typeface="Calibri" panose="020F0502020204030204" pitchFamily="34" charset="0"/>
                <a:ea typeface="Calibri" panose="020F0502020204030204" pitchFamily="34" charset="0"/>
                <a:cs typeface="Arial" panose="020B0604020202020204" pitchFamily="34" charset="0"/>
              </a:rPr>
            </a:br>
            <a:br>
              <a:rPr lang="en-ZA" dirty="0">
                <a:effectLst/>
                <a:latin typeface="Calibri" panose="020F0502020204030204" pitchFamily="34" charset="0"/>
                <a:ea typeface="Calibri" panose="020F0502020204030204" pitchFamily="34" charset="0"/>
                <a:cs typeface="Arial" panose="020B0604020202020204" pitchFamily="34" charset="0"/>
              </a:rPr>
            </a:br>
            <a:r>
              <a:rPr lang="en-ZA" b="1" u="sng" dirty="0">
                <a:effectLst/>
                <a:latin typeface="Calibri" panose="020F0502020204030204" pitchFamily="34" charset="0"/>
                <a:ea typeface="Calibri" panose="020F0502020204030204" pitchFamily="34" charset="0"/>
                <a:cs typeface="Arial" panose="020B0604020202020204" pitchFamily="34" charset="0"/>
              </a:rPr>
              <a:t>CASE NUMBER: 2120/2022</a:t>
            </a:r>
            <a:endParaRPr lang="en-ZA"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0A140D27-0E15-4434-A8B8-FC32761449B0}"/>
              </a:ext>
            </a:extLst>
          </p:cNvPr>
          <p:cNvSpPr>
            <a:spLocks noGrp="1"/>
          </p:cNvSpPr>
          <p:nvPr>
            <p:ph type="body" sz="quarter" idx="14"/>
          </p:nvPr>
        </p:nvSpPr>
        <p:spPr>
          <a:xfrm>
            <a:off x="0" y="5618922"/>
            <a:ext cx="3497262" cy="661642"/>
          </a:xfrm>
        </p:spPr>
        <p:txBody>
          <a:bodyPr>
            <a:normAutofit/>
          </a:bodyPr>
          <a:lstStyle/>
          <a:p>
            <a:r>
              <a:rPr lang="en-US" sz="2800" b="1" dirty="0"/>
              <a:t>Professor Johan </a:t>
            </a:r>
            <a:r>
              <a:rPr lang="en-US" sz="2800" b="1" dirty="0" err="1"/>
              <a:t>Lötz</a:t>
            </a:r>
            <a:endParaRPr lang="en-US" sz="2800" b="1" dirty="0"/>
          </a:p>
        </p:txBody>
      </p:sp>
    </p:spTree>
    <p:extLst>
      <p:ext uri="{BB962C8B-B14F-4D97-AF65-F5344CB8AC3E}">
        <p14:creationId xmlns:p14="http://schemas.microsoft.com/office/powerpoint/2010/main" val="17096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1000" tmFilter="0, 0; .2, .5; .8, .5; 1, 0"/>
                                        <p:tgtEl>
                                          <p:spTgt spid="3">
                                            <p:txEl>
                                              <p:pRg st="0" end="0"/>
                                            </p:txEl>
                                          </p:spTgt>
                                        </p:tgtEl>
                                      </p:cBhvr>
                                    </p:animEffect>
                                    <p:animScale>
                                      <p:cBhvr>
                                        <p:cTn id="7" dur="50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0"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10</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3287406" y="1188028"/>
            <a:ext cx="7688569" cy="5210850"/>
          </a:xfrm>
          <a:prstGeom prst="rect">
            <a:avLst/>
          </a:prstGeom>
          <a:noFill/>
        </p:spPr>
        <p:txBody>
          <a:bodyPr wrap="square">
            <a:spAutoFit/>
          </a:bodyPr>
          <a:lstStyle/>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The effect hereof is that the COT cannot address all needs as expressed within the IDP immediately, irrespective of where its revenue source originates from</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The IDP express the need of the community which is determined annually during the COT IDP public participation process</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From there, projects are assessed for funding allocation within the COT and preference is given to projects which rank the highest in such assessment </a:t>
            </a:r>
          </a:p>
        </p:txBody>
      </p:sp>
      <p:pic>
        <p:nvPicPr>
          <p:cNvPr id="11" name="Picture Placeholder 77" descr="View of city buildings over the water from a track">
            <a:extLst>
              <a:ext uri="{FF2B5EF4-FFF2-40B4-BE49-F238E27FC236}">
                <a16:creationId xmlns:a16="http://schemas.microsoft.com/office/drawing/2014/main" id="{D51EF4A6-2D00-C5A4-291B-EC052160BF57}"/>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28575" y="3457575"/>
            <a:ext cx="2632329" cy="3474720"/>
          </a:xfrm>
          <a:prstGeom prst="rect">
            <a:avLst/>
          </a:prstGeom>
        </p:spPr>
      </p:pic>
    </p:spTree>
    <p:extLst>
      <p:ext uri="{BB962C8B-B14F-4D97-AF65-F5344CB8AC3E}">
        <p14:creationId xmlns:p14="http://schemas.microsoft.com/office/powerpoint/2010/main" val="66744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75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9" dur="75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 calcmode="lin" valueType="num">
                                      <p:cBhvr>
                                        <p:cTn id="14" dur="750" fill="hold"/>
                                        <p:tgtEl>
                                          <p:spTgt spid="10">
                                            <p:txEl>
                                              <p:pRg st="2" end="2"/>
                                            </p:txEl>
                                          </p:spTgt>
                                        </p:tgtEl>
                                        <p:attrNameLst>
                                          <p:attrName>ppt_w</p:attrName>
                                        </p:attrNameLst>
                                      </p:cBhvr>
                                      <p:tavLst>
                                        <p:tav tm="0">
                                          <p:val>
                                            <p:fltVal val="0"/>
                                          </p:val>
                                        </p:tav>
                                        <p:tav tm="100000">
                                          <p:val>
                                            <p:strVal val="#ppt_w"/>
                                          </p:val>
                                        </p:tav>
                                      </p:tavLst>
                                    </p:anim>
                                    <p:anim calcmode="lin" valueType="num">
                                      <p:cBhvr>
                                        <p:cTn id="15" dur="750" fill="hold"/>
                                        <p:tgtEl>
                                          <p:spTgt spid="10">
                                            <p:txEl>
                                              <p:pRg st="2" end="2"/>
                                            </p:txEl>
                                          </p:spTgt>
                                        </p:tgtEl>
                                        <p:attrNameLst>
                                          <p:attrName>ppt_h</p:attrName>
                                        </p:attrNameLst>
                                      </p:cBhvr>
                                      <p:tavLst>
                                        <p:tav tm="0">
                                          <p:val>
                                            <p:fltVal val="0"/>
                                          </p:val>
                                        </p:tav>
                                        <p:tav tm="100000">
                                          <p:val>
                                            <p:strVal val="#ppt_h"/>
                                          </p:val>
                                        </p:tav>
                                      </p:tavLst>
                                    </p:anim>
                                    <p:animEffect transition="in" filter="fade">
                                      <p:cBhvr>
                                        <p:cTn id="16" dur="750"/>
                                        <p:tgtEl>
                                          <p:spTgt spid="10">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 calcmode="lin" valueType="num">
                                      <p:cBhvr>
                                        <p:cTn id="21" dur="750" fill="hold"/>
                                        <p:tgtEl>
                                          <p:spTgt spid="10">
                                            <p:txEl>
                                              <p:pRg st="4" end="4"/>
                                            </p:txEl>
                                          </p:spTgt>
                                        </p:tgtEl>
                                        <p:attrNameLst>
                                          <p:attrName>ppt_w</p:attrName>
                                        </p:attrNameLst>
                                      </p:cBhvr>
                                      <p:tavLst>
                                        <p:tav tm="0">
                                          <p:val>
                                            <p:fltVal val="0"/>
                                          </p:val>
                                        </p:tav>
                                        <p:tav tm="100000">
                                          <p:val>
                                            <p:strVal val="#ppt_w"/>
                                          </p:val>
                                        </p:tav>
                                      </p:tavLst>
                                    </p:anim>
                                    <p:anim calcmode="lin" valueType="num">
                                      <p:cBhvr>
                                        <p:cTn id="22" dur="750" fill="hold"/>
                                        <p:tgtEl>
                                          <p:spTgt spid="10">
                                            <p:txEl>
                                              <p:pRg st="4" end="4"/>
                                            </p:txEl>
                                          </p:spTgt>
                                        </p:tgtEl>
                                        <p:attrNameLst>
                                          <p:attrName>ppt_h</p:attrName>
                                        </p:attrNameLst>
                                      </p:cBhvr>
                                      <p:tavLst>
                                        <p:tav tm="0">
                                          <p:val>
                                            <p:fltVal val="0"/>
                                          </p:val>
                                        </p:tav>
                                        <p:tav tm="100000">
                                          <p:val>
                                            <p:strVal val="#ppt_h"/>
                                          </p:val>
                                        </p:tav>
                                      </p:tavLst>
                                    </p:anim>
                                    <p:animEffect transition="in" filter="fade">
                                      <p:cBhvr>
                                        <p:cTn id="23" dur="75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9531096"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11</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568225" y="329023"/>
            <a:ext cx="7688569" cy="6803016"/>
          </a:xfrm>
          <a:prstGeom prst="rect">
            <a:avLst/>
          </a:prstGeom>
          <a:noFill/>
        </p:spPr>
        <p:txBody>
          <a:bodyPr wrap="square">
            <a:spAutoFit/>
          </a:bodyPr>
          <a:lstStyle/>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COT Respondent maintains that they are upgrading and maintaining the Market within its financial means and will continue to do so </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The City experiences serious financial constraints and it cannot be dictated to prioritise the Market over its other delivery obligations </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Available funds have to be allocated taking into consideration the over-all service delivery obligations of the COT</a:t>
            </a:r>
          </a:p>
          <a:p>
            <a:pPr lvl="0"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11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IMASA should not be allowed to circumvent the COT budgetary process and budget allocation</a:t>
            </a: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1" name="Picture Placeholder 73" descr="Aerial view of city buildings at sunset">
            <a:extLst>
              <a:ext uri="{FF2B5EF4-FFF2-40B4-BE49-F238E27FC236}">
                <a16:creationId xmlns:a16="http://schemas.microsoft.com/office/drawing/2014/main" id="{02542784-3682-4731-81CB-94E1C65102A0}"/>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9531097" y="3429000"/>
            <a:ext cx="2660904" cy="3474720"/>
          </a:xfrm>
          <a:prstGeom prst="rect">
            <a:avLst/>
          </a:prstGeom>
        </p:spPr>
      </p:pic>
    </p:spTree>
    <p:extLst>
      <p:ext uri="{BB962C8B-B14F-4D97-AF65-F5344CB8AC3E}">
        <p14:creationId xmlns:p14="http://schemas.microsoft.com/office/powerpoint/2010/main" val="1800927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circle(in)">
                                      <p:cBhvr>
                                        <p:cTn id="12" dur="20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circle(in)">
                                      <p:cBhvr>
                                        <p:cTn id="17" dur="20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0">
                                            <p:txEl>
                                              <p:pRg st="6" end="6"/>
                                            </p:txEl>
                                          </p:spTgt>
                                        </p:tgtEl>
                                        <p:attrNameLst>
                                          <p:attrName>style.visibility</p:attrName>
                                        </p:attrNameLst>
                                      </p:cBhvr>
                                      <p:to>
                                        <p:strVal val="visible"/>
                                      </p:to>
                                    </p:set>
                                    <p:animEffect transition="in" filter="circle(in)">
                                      <p:cBhvr>
                                        <p:cTn id="22" dur="75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0" y="0"/>
            <a:ext cx="2660904" cy="3429000"/>
          </a:xfrm>
        </p:spPr>
      </p:pic>
      <p:pic>
        <p:nvPicPr>
          <p:cNvPr id="9" name="Picture Placeholder 8" descr="Background Graphic with lights">
            <a:extLst>
              <a:ext uri="{FF2B5EF4-FFF2-40B4-BE49-F238E27FC236}">
                <a16:creationId xmlns:a16="http://schemas.microsoft.com/office/drawing/2014/main" id="{51C83C9C-B18C-4D14-8539-EBB0422AB0F9}"/>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a:ext>
            </a:extLst>
          </a:blip>
          <a:srcRect/>
          <a:stretch/>
        </p:blipFill>
        <p:spPr>
          <a:xfrm>
            <a:off x="28575" y="3429000"/>
            <a:ext cx="2660904" cy="347472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12</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3099390" y="971551"/>
            <a:ext cx="7688569" cy="5741572"/>
          </a:xfrm>
          <a:prstGeom prst="rect">
            <a:avLst/>
          </a:prstGeom>
          <a:noFill/>
        </p:spPr>
        <p:txBody>
          <a:bodyPr wrap="square">
            <a:spAutoFit/>
          </a:bodyPr>
          <a:lstStyle/>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IMASA is over-exaggerating the dilapidated state of the Market and they deny that the Market is in such a state of disrepair as we make out in our papers</a:t>
            </a:r>
          </a:p>
          <a:p>
            <a:pPr lvl="0" algn="just">
              <a:lnSpc>
                <a:spcPct val="107000"/>
              </a:lnSpc>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In a poor attempt they answer to all the allegations and examples we provided </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Denying that the conditions are as bad as we set out and try to give examples where upgrades have been done recently</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All and all poor excuses to say the least</a:t>
            </a: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8535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ipe(down)">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wipe(down)">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
                                            <p:txEl>
                                              <p:pRg st="6" end="6"/>
                                            </p:txEl>
                                          </p:spTgt>
                                        </p:tgtEl>
                                        <p:attrNameLst>
                                          <p:attrName>style.visibility</p:attrName>
                                        </p:attrNameLst>
                                      </p:cBhvr>
                                      <p:to>
                                        <p:strVal val="visible"/>
                                      </p:to>
                                    </p:set>
                                    <p:animEffect transition="in" filter="wipe(down)">
                                      <p:cBhvr>
                                        <p:cTn id="22" dur="75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9531096"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13</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660990" y="839868"/>
            <a:ext cx="7688569" cy="5723811"/>
          </a:xfrm>
          <a:prstGeom prst="rect">
            <a:avLst/>
          </a:prstGeom>
          <a:noFill/>
        </p:spPr>
        <p:txBody>
          <a:bodyPr wrap="square">
            <a:spAutoFit/>
          </a:bodyPr>
          <a:lstStyle/>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We served and filed the Replying Affidavit on 23 June 2022</a:t>
            </a: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A summary of our responses, and why we should succeed in our Application, put forward, were:</a:t>
            </a: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The COT does not have the capability, operational skillset and know-how to resolve the lack of service delivery, maintenance and total collapse of the current Market infrastructure.</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1" name="Picture Placeholder 71" descr="A picture containing blue glass buildings with reflection">
            <a:extLst>
              <a:ext uri="{FF2B5EF4-FFF2-40B4-BE49-F238E27FC236}">
                <a16:creationId xmlns:a16="http://schemas.microsoft.com/office/drawing/2014/main" id="{44453ACD-F60E-9F6C-4280-0E7E742AB26B}"/>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9531096" y="3429000"/>
            <a:ext cx="2660904" cy="3429000"/>
          </a:xfrm>
          <a:prstGeom prst="rect">
            <a:avLst/>
          </a:prstGeom>
          <a:solidFill>
            <a:schemeClr val="accent2"/>
          </a:solidFill>
        </p:spPr>
      </p:pic>
    </p:spTree>
    <p:extLst>
      <p:ext uri="{BB962C8B-B14F-4D97-AF65-F5344CB8AC3E}">
        <p14:creationId xmlns:p14="http://schemas.microsoft.com/office/powerpoint/2010/main" val="2163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fade">
                                      <p:cBhvr>
                                        <p:cTn id="13" dur="500"/>
                                        <p:tgtEl>
                                          <p:spTgt spid="10">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0">
                                            <p:txEl>
                                              <p:pRg st="4" end="4"/>
                                            </p:txEl>
                                          </p:spTgt>
                                        </p:tgtEl>
                                        <p:attrNameLst>
                                          <p:attrName>style.visibility</p:attrName>
                                        </p:attrNameLst>
                                      </p:cBhvr>
                                      <p:to>
                                        <p:strVal val="visible"/>
                                      </p:to>
                                    </p:set>
                                    <p:animEffect transition="in" filter="fade">
                                      <p:cBhvr>
                                        <p:cTn id="18" dur="75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0" y="8484"/>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14</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3115472" y="839868"/>
            <a:ext cx="8032436" cy="6700424"/>
          </a:xfrm>
          <a:prstGeom prst="rect">
            <a:avLst/>
          </a:prstGeom>
          <a:noFill/>
        </p:spPr>
        <p:txBody>
          <a:bodyPr wrap="square">
            <a:spAutoFit/>
          </a:bodyPr>
          <a:lstStyle/>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The only excuse used by the municipality to render services, upkeep and maintenance of infrastructure, is the vague and unsupported reference that the municipality is dependent “</a:t>
            </a:r>
            <a:r>
              <a:rPr lang="en-ZA" sz="2600" i="1" dirty="0">
                <a:effectLst/>
                <a:latin typeface="Calibri" panose="020F0502020204030204" pitchFamily="34" charset="0"/>
                <a:ea typeface="Calibri" panose="020F0502020204030204" pitchFamily="34" charset="0"/>
                <a:cs typeface="Calibri" panose="020F0502020204030204" pitchFamily="34" charset="0"/>
              </a:rPr>
              <a:t>on the availability of financial resources”</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We highlighted the fact that the municipality does not provide the Court with any evidence and/or particularity of how to resolve the “</a:t>
            </a:r>
            <a:r>
              <a:rPr lang="en-ZA" sz="2600" i="1" dirty="0">
                <a:effectLst/>
                <a:latin typeface="Calibri" panose="020F0502020204030204" pitchFamily="34" charset="0"/>
                <a:ea typeface="Calibri" panose="020F0502020204030204" pitchFamily="34" charset="0"/>
                <a:cs typeface="Calibri" panose="020F0502020204030204" pitchFamily="34" charset="0"/>
              </a:rPr>
              <a:t>challenges”</a:t>
            </a:r>
            <a:r>
              <a:rPr lang="en-ZA" sz="26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The COT did not provide the Court with any particularity of its “</a:t>
            </a:r>
            <a:r>
              <a:rPr lang="en-ZA" sz="2600" i="1" dirty="0">
                <a:effectLst/>
                <a:latin typeface="Calibri" panose="020F0502020204030204" pitchFamily="34" charset="0"/>
                <a:ea typeface="Calibri" panose="020F0502020204030204" pitchFamily="34" charset="0"/>
                <a:cs typeface="Calibri" panose="020F0502020204030204" pitchFamily="34" charset="0"/>
              </a:rPr>
              <a:t>budget allocation” </a:t>
            </a:r>
            <a:r>
              <a:rPr lang="en-ZA" sz="2600" dirty="0">
                <a:effectLst/>
                <a:latin typeface="Calibri" panose="020F0502020204030204" pitchFamily="34" charset="0"/>
                <a:ea typeface="Calibri" panose="020F0502020204030204" pitchFamily="34" charset="0"/>
                <a:cs typeface="Calibri" panose="020F0502020204030204" pitchFamily="34" charset="0"/>
              </a:rPr>
              <a:t>within “</a:t>
            </a:r>
            <a:r>
              <a:rPr lang="en-ZA" sz="2600" i="1" dirty="0">
                <a:effectLst/>
                <a:latin typeface="Calibri" panose="020F0502020204030204" pitchFamily="34" charset="0"/>
                <a:ea typeface="Calibri" panose="020F0502020204030204" pitchFamily="34" charset="0"/>
                <a:cs typeface="Calibri" panose="020F0502020204030204" pitchFamily="34" charset="0"/>
              </a:rPr>
              <a:t>the IDP context”</a:t>
            </a:r>
            <a:r>
              <a:rPr lang="en-ZA" sz="2600" dirty="0">
                <a:effectLst/>
                <a:latin typeface="Calibri" panose="020F0502020204030204" pitchFamily="34" charset="0"/>
                <a:ea typeface="Calibri" panose="020F0502020204030204" pitchFamily="34" charset="0"/>
                <a:cs typeface="Calibri" panose="020F0502020204030204" pitchFamily="34" charset="0"/>
              </a:rPr>
              <a:t> “</a:t>
            </a:r>
            <a:r>
              <a:rPr lang="en-ZA" sz="2600" i="1" dirty="0">
                <a:effectLst/>
                <a:latin typeface="Calibri" panose="020F0502020204030204" pitchFamily="34" charset="0"/>
                <a:ea typeface="Calibri" panose="020F0502020204030204" pitchFamily="34" charset="0"/>
                <a:cs typeface="Calibri" panose="020F0502020204030204" pitchFamily="34" charset="0"/>
              </a:rPr>
              <a:t>in accordance with the IDP document”  </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1" name="Picture Placeholder 77" descr="View of city buildings over the water from a track">
            <a:extLst>
              <a:ext uri="{FF2B5EF4-FFF2-40B4-BE49-F238E27FC236}">
                <a16:creationId xmlns:a16="http://schemas.microsoft.com/office/drawing/2014/main" id="{D21E8991-F06A-3142-DEED-9B626C9A7510}"/>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28575" y="3437484"/>
            <a:ext cx="2660904" cy="3474720"/>
          </a:xfrm>
          <a:prstGeom prst="rect">
            <a:avLst/>
          </a:prstGeom>
        </p:spPr>
      </p:pic>
    </p:spTree>
    <p:extLst>
      <p:ext uri="{BB962C8B-B14F-4D97-AF65-F5344CB8AC3E}">
        <p14:creationId xmlns:p14="http://schemas.microsoft.com/office/powerpoint/2010/main" val="259472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75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9531096" y="0"/>
            <a:ext cx="2660904" cy="3429000"/>
          </a:xfrm>
        </p:spPr>
      </p:pic>
      <p:pic>
        <p:nvPicPr>
          <p:cNvPr id="9" name="Picture Placeholder 8" descr="Background Graphic with lights">
            <a:extLst>
              <a:ext uri="{FF2B5EF4-FFF2-40B4-BE49-F238E27FC236}">
                <a16:creationId xmlns:a16="http://schemas.microsoft.com/office/drawing/2014/main" id="{51C83C9C-B18C-4D14-8539-EBB0422AB0F9}"/>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a:ext>
            </a:extLst>
          </a:blip>
          <a:srcRect/>
          <a:stretch/>
        </p:blipFill>
        <p:spPr>
          <a:xfrm>
            <a:off x="9531096" y="3383280"/>
            <a:ext cx="2660904" cy="347472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15</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660990" y="839868"/>
            <a:ext cx="8032436" cy="6272294"/>
          </a:xfrm>
          <a:prstGeom prst="rect">
            <a:avLst/>
          </a:prstGeom>
          <a:noFill/>
        </p:spPr>
        <p:txBody>
          <a:bodyPr wrap="square">
            <a:spAutoFit/>
          </a:bodyPr>
          <a:lstStyle/>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Either the COT is attempting its level best to hide important and salient facts </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i="1" dirty="0">
                <a:effectLst/>
                <a:latin typeface="Calibri" panose="020F0502020204030204" pitchFamily="34" charset="0"/>
                <a:ea typeface="Calibri" panose="020F0502020204030204" pitchFamily="34" charset="0"/>
                <a:cs typeface="Calibri" panose="020F0502020204030204" pitchFamily="34" charset="0"/>
              </a:rPr>
              <a:t>Alternatively</a:t>
            </a:r>
            <a:r>
              <a:rPr lang="en-ZA" sz="2600" dirty="0">
                <a:effectLst/>
                <a:latin typeface="Calibri" panose="020F0502020204030204" pitchFamily="34" charset="0"/>
                <a:ea typeface="Calibri" panose="020F0502020204030204" pitchFamily="34" charset="0"/>
                <a:cs typeface="Calibri" panose="020F0502020204030204" pitchFamily="34" charset="0"/>
              </a:rPr>
              <a:t>,</a:t>
            </a:r>
            <a:r>
              <a:rPr lang="en-ZA" sz="2600" i="1" dirty="0">
                <a:effectLst/>
                <a:latin typeface="Calibri" panose="020F0502020204030204" pitchFamily="34" charset="0"/>
                <a:ea typeface="Calibri" panose="020F0502020204030204" pitchFamily="34" charset="0"/>
                <a:cs typeface="Calibri" panose="020F0502020204030204" pitchFamily="34" charset="0"/>
              </a:rPr>
              <a:t> </a:t>
            </a:r>
            <a:r>
              <a:rPr lang="en-ZA" sz="2600" dirty="0">
                <a:effectLst/>
                <a:latin typeface="Calibri" panose="020F0502020204030204" pitchFamily="34" charset="0"/>
                <a:ea typeface="Calibri" panose="020F0502020204030204" pitchFamily="34" charset="0"/>
                <a:cs typeface="Calibri" panose="020F0502020204030204" pitchFamily="34" charset="0"/>
              </a:rPr>
              <a:t>it is the COT’s intent on not laying bare its incompetence and/or lack of providing a proper solution</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Either way, the COT is in trouble and cannot solve the “</a:t>
            </a:r>
            <a:r>
              <a:rPr lang="en-ZA" sz="2600" i="1" dirty="0">
                <a:effectLst/>
                <a:latin typeface="Calibri" panose="020F0502020204030204" pitchFamily="34" charset="0"/>
                <a:ea typeface="Calibri" panose="020F0502020204030204" pitchFamily="34" charset="0"/>
                <a:cs typeface="Calibri" panose="020F0502020204030204" pitchFamily="34" charset="0"/>
              </a:rPr>
              <a:t>challenges” </a:t>
            </a:r>
            <a:r>
              <a:rPr lang="en-ZA" sz="2600" dirty="0">
                <a:effectLst/>
                <a:latin typeface="Calibri" panose="020F0502020204030204" pitchFamily="34" charset="0"/>
                <a:ea typeface="Calibri" panose="020F0502020204030204" pitchFamily="34" charset="0"/>
                <a:cs typeface="Calibri" panose="020F0502020204030204" pitchFamily="34" charset="0"/>
              </a:rPr>
              <a:t>which it faces.  It is therefore necessary to grant the relief sought</a:t>
            </a:r>
          </a:p>
          <a:p>
            <a:pPr lvl="0" algn="just">
              <a:lnSpc>
                <a:spcPct val="107000"/>
              </a:lnSpc>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The COT is only concerned with its “</a:t>
            </a:r>
            <a:r>
              <a:rPr lang="en-ZA" sz="2600" i="1" dirty="0">
                <a:effectLst/>
                <a:latin typeface="Calibri" panose="020F0502020204030204" pitchFamily="34" charset="0"/>
                <a:ea typeface="Calibri" panose="020F0502020204030204" pitchFamily="34" charset="0"/>
                <a:cs typeface="Calibri" panose="020F0502020204030204" pitchFamily="34" charset="0"/>
              </a:rPr>
              <a:t>budget allocation” </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1980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fade">
                                      <p:cBhvr>
                                        <p:cTn id="14" dur="1000"/>
                                        <p:tgtEl>
                                          <p:spTgt spid="10">
                                            <p:txEl>
                                              <p:pRg st="2" end="2"/>
                                            </p:txEl>
                                          </p:spTgt>
                                        </p:tgtEl>
                                      </p:cBhvr>
                                    </p:animEffect>
                                    <p:anim calcmode="lin" valueType="num">
                                      <p:cBhvr>
                                        <p:cTn id="15"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Effect transition="in" filter="fade">
                                      <p:cBhvr>
                                        <p:cTn id="21" dur="1000"/>
                                        <p:tgtEl>
                                          <p:spTgt spid="10">
                                            <p:txEl>
                                              <p:pRg st="4" end="4"/>
                                            </p:txEl>
                                          </p:spTgt>
                                        </p:tgtEl>
                                      </p:cBhvr>
                                    </p:animEffect>
                                    <p:anim calcmode="lin" valueType="num">
                                      <p:cBhvr>
                                        <p:cTn id="22"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6" end="6"/>
                                            </p:txEl>
                                          </p:spTgt>
                                        </p:tgtEl>
                                        <p:attrNameLst>
                                          <p:attrName>style.visibility</p:attrName>
                                        </p:attrNameLst>
                                      </p:cBhvr>
                                      <p:to>
                                        <p:strVal val="visible"/>
                                      </p:to>
                                    </p:set>
                                    <p:animEffect transition="in" filter="fade">
                                      <p:cBhvr>
                                        <p:cTn id="28" dur="750"/>
                                        <p:tgtEl>
                                          <p:spTgt spid="10">
                                            <p:txEl>
                                              <p:pRg st="6" end="6"/>
                                            </p:txEl>
                                          </p:spTgt>
                                        </p:tgtEl>
                                      </p:cBhvr>
                                    </p:animEffect>
                                    <p:anim calcmode="lin" valueType="num">
                                      <p:cBhvr>
                                        <p:cTn id="29" dur="75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30" dur="75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0"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16</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3498574" y="1165406"/>
            <a:ext cx="8032436" cy="5416034"/>
          </a:xfrm>
          <a:prstGeom prst="rect">
            <a:avLst/>
          </a:prstGeom>
          <a:noFill/>
        </p:spPr>
        <p:txBody>
          <a:bodyPr wrap="square">
            <a:spAutoFit/>
          </a:bodyPr>
          <a:lstStyle/>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The COT has no regard to the actual problem of solving the various “</a:t>
            </a:r>
            <a:r>
              <a:rPr lang="en-ZA" sz="2600" i="1" dirty="0">
                <a:effectLst/>
                <a:latin typeface="Calibri" panose="020F0502020204030204" pitchFamily="34" charset="0"/>
                <a:ea typeface="Calibri" panose="020F0502020204030204" pitchFamily="34" charset="0"/>
                <a:cs typeface="Calibri" panose="020F0502020204030204" pitchFamily="34" charset="0"/>
              </a:rPr>
              <a:t>challenges”</a:t>
            </a:r>
            <a:r>
              <a:rPr lang="en-ZA" sz="26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IMASA is not asking that all the moneys generated from the Market should be allocated exclusively to the Market  </a:t>
            </a:r>
          </a:p>
          <a:p>
            <a:pPr lvl="0" algn="just">
              <a:lnSpc>
                <a:spcPct val="107000"/>
              </a:lnSpc>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IMASA does however expressly state that the allocation of funding to the Market should be realistic in order to provide proper facilities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1" name="Picture Placeholder 73" descr="Aerial view of city buildings at sunset">
            <a:extLst>
              <a:ext uri="{FF2B5EF4-FFF2-40B4-BE49-F238E27FC236}">
                <a16:creationId xmlns:a16="http://schemas.microsoft.com/office/drawing/2014/main" id="{81EF8098-F5D6-6C80-EFF7-5317AAAE4FCB}"/>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1" y="3457575"/>
            <a:ext cx="2660904" cy="3474720"/>
          </a:xfrm>
          <a:prstGeom prst="rect">
            <a:avLst/>
          </a:prstGeom>
        </p:spPr>
      </p:pic>
    </p:spTree>
    <p:extLst>
      <p:ext uri="{BB962C8B-B14F-4D97-AF65-F5344CB8AC3E}">
        <p14:creationId xmlns:p14="http://schemas.microsoft.com/office/powerpoint/2010/main" val="302895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ipe(down)">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wipe(down)">
                                      <p:cBhvr>
                                        <p:cTn id="17" dur="75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9531096"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17</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647738" y="1144668"/>
            <a:ext cx="8032436" cy="4987904"/>
          </a:xfrm>
          <a:prstGeom prst="rect">
            <a:avLst/>
          </a:prstGeom>
          <a:noFill/>
        </p:spPr>
        <p:txBody>
          <a:bodyPr wrap="square">
            <a:spAutoFit/>
          </a:bodyPr>
          <a:lstStyle/>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The entire management, operations, and infrastructure of the Market is severely neglected and is not a priority of the COT </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The current market management model is not working, and the council/municipality has severely neglected its constitutional and statutory obligations</a:t>
            </a:r>
          </a:p>
          <a:p>
            <a:pPr lvl="0" algn="just">
              <a:lnSpc>
                <a:spcPct val="107000"/>
              </a:lnSpc>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Calibri" panose="020F0502020204030204" pitchFamily="34" charset="0"/>
              </a:rPr>
              <a:t>The COT does not provide any alternative solution </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Picture Placeholder 2">
            <a:extLst>
              <a:ext uri="{FF2B5EF4-FFF2-40B4-BE49-F238E27FC236}">
                <a16:creationId xmlns:a16="http://schemas.microsoft.com/office/drawing/2014/main" id="{EEF213AD-74C0-721A-8A17-96B58F266C45}"/>
              </a:ext>
            </a:extLst>
          </p:cNvPr>
          <p:cNvSpPr>
            <a:spLocks noGrp="1"/>
          </p:cNvSpPr>
          <p:nvPr>
            <p:ph type="pic" sz="quarter" idx="14"/>
          </p:nvPr>
        </p:nvSpPr>
        <p:spPr/>
      </p:sp>
      <p:pic>
        <p:nvPicPr>
          <p:cNvPr id="11" name="Picture Placeholder 77" descr="View of city buildings over the water from a track">
            <a:extLst>
              <a:ext uri="{FF2B5EF4-FFF2-40B4-BE49-F238E27FC236}">
                <a16:creationId xmlns:a16="http://schemas.microsoft.com/office/drawing/2014/main" id="{861CC764-06D6-D0D9-87C9-2B4239BC5987}"/>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9528049" y="3383280"/>
            <a:ext cx="2660903" cy="3474720"/>
          </a:xfrm>
          <a:prstGeom prst="rect">
            <a:avLst/>
          </a:prstGeom>
        </p:spPr>
      </p:pic>
    </p:spTree>
    <p:extLst>
      <p:ext uri="{BB962C8B-B14F-4D97-AF65-F5344CB8AC3E}">
        <p14:creationId xmlns:p14="http://schemas.microsoft.com/office/powerpoint/2010/main" val="198909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75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9" dur="75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 calcmode="lin" valueType="num">
                                      <p:cBhvr>
                                        <p:cTn id="14" dur="750" fill="hold"/>
                                        <p:tgtEl>
                                          <p:spTgt spid="10">
                                            <p:txEl>
                                              <p:pRg st="2" end="2"/>
                                            </p:txEl>
                                          </p:spTgt>
                                        </p:tgtEl>
                                        <p:attrNameLst>
                                          <p:attrName>ppt_w</p:attrName>
                                        </p:attrNameLst>
                                      </p:cBhvr>
                                      <p:tavLst>
                                        <p:tav tm="0">
                                          <p:val>
                                            <p:fltVal val="0"/>
                                          </p:val>
                                        </p:tav>
                                        <p:tav tm="100000">
                                          <p:val>
                                            <p:strVal val="#ppt_w"/>
                                          </p:val>
                                        </p:tav>
                                      </p:tavLst>
                                    </p:anim>
                                    <p:anim calcmode="lin" valueType="num">
                                      <p:cBhvr>
                                        <p:cTn id="15" dur="750" fill="hold"/>
                                        <p:tgtEl>
                                          <p:spTgt spid="10">
                                            <p:txEl>
                                              <p:pRg st="2" end="2"/>
                                            </p:txEl>
                                          </p:spTgt>
                                        </p:tgtEl>
                                        <p:attrNameLst>
                                          <p:attrName>ppt_h</p:attrName>
                                        </p:attrNameLst>
                                      </p:cBhvr>
                                      <p:tavLst>
                                        <p:tav tm="0">
                                          <p:val>
                                            <p:fltVal val="0"/>
                                          </p:val>
                                        </p:tav>
                                        <p:tav tm="100000">
                                          <p:val>
                                            <p:strVal val="#ppt_h"/>
                                          </p:val>
                                        </p:tav>
                                      </p:tavLst>
                                    </p:anim>
                                    <p:animEffect transition="in" filter="fade">
                                      <p:cBhvr>
                                        <p:cTn id="16" dur="750"/>
                                        <p:tgtEl>
                                          <p:spTgt spid="10">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 calcmode="lin" valueType="num">
                                      <p:cBhvr>
                                        <p:cTn id="21" dur="750" fill="hold"/>
                                        <p:tgtEl>
                                          <p:spTgt spid="10">
                                            <p:txEl>
                                              <p:pRg st="4" end="4"/>
                                            </p:txEl>
                                          </p:spTgt>
                                        </p:tgtEl>
                                        <p:attrNameLst>
                                          <p:attrName>ppt_w</p:attrName>
                                        </p:attrNameLst>
                                      </p:cBhvr>
                                      <p:tavLst>
                                        <p:tav tm="0">
                                          <p:val>
                                            <p:fltVal val="0"/>
                                          </p:val>
                                        </p:tav>
                                        <p:tav tm="100000">
                                          <p:val>
                                            <p:strVal val="#ppt_w"/>
                                          </p:val>
                                        </p:tav>
                                      </p:tavLst>
                                    </p:anim>
                                    <p:anim calcmode="lin" valueType="num">
                                      <p:cBhvr>
                                        <p:cTn id="22" dur="750" fill="hold"/>
                                        <p:tgtEl>
                                          <p:spTgt spid="10">
                                            <p:txEl>
                                              <p:pRg st="4" end="4"/>
                                            </p:txEl>
                                          </p:spTgt>
                                        </p:tgtEl>
                                        <p:attrNameLst>
                                          <p:attrName>ppt_h</p:attrName>
                                        </p:attrNameLst>
                                      </p:cBhvr>
                                      <p:tavLst>
                                        <p:tav tm="0">
                                          <p:val>
                                            <p:fltVal val="0"/>
                                          </p:val>
                                        </p:tav>
                                        <p:tav tm="100000">
                                          <p:val>
                                            <p:strVal val="#ppt_h"/>
                                          </p:val>
                                        </p:tav>
                                      </p:tavLst>
                                    </p:anim>
                                    <p:animEffect transition="in" filter="fade">
                                      <p:cBhvr>
                                        <p:cTn id="23" dur="75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0" y="0"/>
            <a:ext cx="2660904" cy="3429000"/>
          </a:xfrm>
        </p:spPr>
      </p:pic>
      <p:pic>
        <p:nvPicPr>
          <p:cNvPr id="9" name="Picture Placeholder 8" descr="Background Graphic with lights">
            <a:extLst>
              <a:ext uri="{FF2B5EF4-FFF2-40B4-BE49-F238E27FC236}">
                <a16:creationId xmlns:a16="http://schemas.microsoft.com/office/drawing/2014/main" id="{51C83C9C-B18C-4D14-8539-EBB0422AB0F9}"/>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a:ext>
            </a:extLst>
          </a:blip>
          <a:srcRect/>
          <a:stretch/>
        </p:blipFill>
        <p:spPr>
          <a:xfrm>
            <a:off x="-51944" y="3429000"/>
            <a:ext cx="2660904" cy="347472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18</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3285151" y="671305"/>
            <a:ext cx="8032436" cy="6682663"/>
          </a:xfrm>
          <a:prstGeom prst="rect">
            <a:avLst/>
          </a:prstGeom>
          <a:noFill/>
        </p:spPr>
        <p:txBody>
          <a:bodyPr wrap="square">
            <a:spAutoFit/>
          </a:bodyPr>
          <a:lstStyle/>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The next step is now to </a:t>
            </a:r>
            <a:r>
              <a:rPr lang="en-ZA" sz="2600" dirty="0" err="1">
                <a:effectLst/>
                <a:latin typeface="Calibri" panose="020F0502020204030204" pitchFamily="34" charset="0"/>
                <a:ea typeface="Times New Roman" panose="02020603050405020304" pitchFamily="18" charset="0"/>
                <a:cs typeface="Calibri" panose="020F0502020204030204" pitchFamily="34" charset="0"/>
              </a:rPr>
              <a:t>enroll</a:t>
            </a:r>
            <a:r>
              <a:rPr lang="en-ZA" sz="2600" dirty="0">
                <a:effectLst/>
                <a:latin typeface="Calibri" panose="020F0502020204030204" pitchFamily="34" charset="0"/>
                <a:ea typeface="Times New Roman" panose="02020603050405020304" pitchFamily="18" charset="0"/>
                <a:cs typeface="Calibri" panose="020F0502020204030204" pitchFamily="34" charset="0"/>
              </a:rPr>
              <a:t> the matter for hearing on the Opposed Motion Roll</a:t>
            </a: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Before this can happen, there are a lot of documents that need to be filed in compliance with the Rules of Court and Practice Directives. This includes:</a:t>
            </a: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Heads of Argument (which is basically a summary of each party’s case, what relief they seek, what the evidence is and then substantiating it with case law – this assists the Judge to determine what the main issues in dispute are)</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51675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circle(in)">
                                      <p:cBhvr>
                                        <p:cTn id="12" dur="20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wipe(down)">
                                      <p:cBhvr>
                                        <p:cTn id="17" dur="75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9531096"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19</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621234" y="1506193"/>
            <a:ext cx="8032436" cy="4559774"/>
          </a:xfrm>
          <a:prstGeom prst="rect">
            <a:avLst/>
          </a:prstGeom>
          <a:noFill/>
        </p:spPr>
        <p:txBody>
          <a:bodyPr wrap="square">
            <a:spAutoFit/>
          </a:bodyPr>
          <a:lstStyle/>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Practice Note (just an indication to the Judge how long the case will take and how much time must be allocated for hearing)</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Chronology of Events (a timeline)</a:t>
            </a:r>
          </a:p>
          <a:p>
            <a:pPr lvl="0" algn="just">
              <a:lnSpc>
                <a:spcPct val="107000"/>
              </a:lnSpc>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List of Authorities (a summary of the case law which will be used and relied on to argue your case)</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1" name="Picture Placeholder 77" descr="View of city buildings over the water from a track">
            <a:extLst>
              <a:ext uri="{FF2B5EF4-FFF2-40B4-BE49-F238E27FC236}">
                <a16:creationId xmlns:a16="http://schemas.microsoft.com/office/drawing/2014/main" id="{298273ED-FE07-67E1-D1D0-9082D983F341}"/>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9649155" y="3383280"/>
            <a:ext cx="2539797" cy="3474720"/>
          </a:xfrm>
          <a:prstGeom prst="rect">
            <a:avLst/>
          </a:prstGeom>
        </p:spPr>
      </p:pic>
      <p:pic>
        <p:nvPicPr>
          <p:cNvPr id="12" name="Picture Placeholder 77" descr="View of city buildings over the water from a track">
            <a:extLst>
              <a:ext uri="{FF2B5EF4-FFF2-40B4-BE49-F238E27FC236}">
                <a16:creationId xmlns:a16="http://schemas.microsoft.com/office/drawing/2014/main" id="{00F76F19-6575-57F7-0E70-2A0150FA97D5}"/>
              </a:ext>
            </a:extLst>
          </p:cNvPr>
          <p:cNvPicPr>
            <a:picLocks noGrp="1" noChangeAspect="1"/>
          </p:cNvPicPr>
          <p:nvPr>
            <p:ph type="pic" sz="quarter" idx="14"/>
          </p:nvPr>
        </p:nvPicPr>
        <p:blipFill rotWithShape="1">
          <a:blip r:embed="rId4">
            <a:extLst>
              <a:ext uri="{28A0092B-C50C-407E-A947-70E740481C1C}">
                <a14:useLocalDpi xmlns:a14="http://schemas.microsoft.com/office/drawing/2010/main"/>
              </a:ext>
            </a:extLst>
          </a:blip>
          <a:srcRect t="2441" b="2441"/>
          <a:stretch/>
        </p:blipFill>
        <p:spPr>
          <a:xfrm>
            <a:off x="9531350" y="3382963"/>
            <a:ext cx="2660650" cy="3475037"/>
          </a:xfrm>
        </p:spPr>
      </p:pic>
    </p:spTree>
    <p:extLst>
      <p:ext uri="{BB962C8B-B14F-4D97-AF65-F5344CB8AC3E}">
        <p14:creationId xmlns:p14="http://schemas.microsoft.com/office/powerpoint/2010/main" val="159315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75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ipe(down)">
                                      <p:cBhvr>
                                        <p:cTn id="12" dur="75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wipe(down)">
                                      <p:cBhvr>
                                        <p:cTn id="17" dur="75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0"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2</a:t>
            </a:fld>
            <a:endParaRPr lang="en-US" dirty="0"/>
          </a:p>
        </p:txBody>
      </p:sp>
      <p:sp>
        <p:nvSpPr>
          <p:cNvPr id="18" name="TextBox 17">
            <a:extLst>
              <a:ext uri="{FF2B5EF4-FFF2-40B4-BE49-F238E27FC236}">
                <a16:creationId xmlns:a16="http://schemas.microsoft.com/office/drawing/2014/main" id="{4AF37E68-B33A-D2FD-FA14-A1D4A5CF73C9}"/>
              </a:ext>
            </a:extLst>
          </p:cNvPr>
          <p:cNvSpPr txBox="1"/>
          <p:nvPr/>
        </p:nvSpPr>
        <p:spPr>
          <a:xfrm>
            <a:off x="3174312" y="413206"/>
            <a:ext cx="8663608" cy="6031588"/>
          </a:xfrm>
          <a:prstGeom prst="rect">
            <a:avLst/>
          </a:prstGeom>
          <a:noFill/>
        </p:spPr>
        <p:txBody>
          <a:bodyPr wrap="square">
            <a:spAutoFit/>
          </a:bodyPr>
          <a:lstStyle/>
          <a:p>
            <a:pPr algn="ctr">
              <a:lnSpc>
                <a:spcPct val="107000"/>
              </a:lnSpc>
              <a:spcAft>
                <a:spcPts val="800"/>
              </a:spcAft>
            </a:pPr>
            <a:r>
              <a:rPr lang="en-ZA" sz="2800" b="1" u="sng" dirty="0">
                <a:solidFill>
                  <a:srgbClr val="111111"/>
                </a:solidFill>
                <a:effectLst/>
                <a:latin typeface="Calibri" panose="020F0502020204030204" pitchFamily="34" charset="0"/>
                <a:ea typeface="Calibri" panose="020F0502020204030204" pitchFamily="34" charset="0"/>
                <a:cs typeface="Calibri" panose="020F0502020204030204" pitchFamily="34" charset="0"/>
              </a:rPr>
              <a:t>What have we asked the Court to order in our papers?</a:t>
            </a:r>
          </a:p>
          <a:p>
            <a:pPr algn="just">
              <a:lnSpc>
                <a:spcPct val="107000"/>
              </a:lnSpc>
              <a:spcAft>
                <a:spcPts val="80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ZA" sz="2600" dirty="0">
                <a:effectLst/>
                <a:latin typeface="Calibri" panose="020F0502020204030204" pitchFamily="34" charset="0"/>
                <a:ea typeface="Calibri" panose="020F0502020204030204" pitchFamily="34" charset="0"/>
                <a:cs typeface="Calibri" panose="020F0502020204030204" pitchFamily="34" charset="0"/>
              </a:rPr>
              <a:t>Application was issued on 18 January 2022</a:t>
            </a:r>
          </a:p>
          <a:p>
            <a:pPr>
              <a:lnSpc>
                <a:spcPct val="107000"/>
              </a:lnSpc>
              <a:spcAft>
                <a:spcPts val="80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ZA" sz="2600" dirty="0">
                <a:solidFill>
                  <a:srgbClr val="111111"/>
                </a:solidFill>
                <a:effectLst/>
                <a:latin typeface="Calibri" panose="020F0502020204030204" pitchFamily="34" charset="0"/>
                <a:ea typeface="Calibri" panose="020F0502020204030204" pitchFamily="34" charset="0"/>
                <a:cs typeface="Calibri" panose="020F0502020204030204" pitchFamily="34" charset="0"/>
              </a:rPr>
              <a:t>The prayers in our Notice of Motion have been structured in 2 phases</a:t>
            </a:r>
          </a:p>
          <a:p>
            <a:pPr>
              <a:lnSpc>
                <a:spcPct val="107000"/>
              </a:lnSpc>
              <a:spcAft>
                <a:spcPts val="80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ZA" sz="2600" dirty="0">
                <a:solidFill>
                  <a:srgbClr val="111111"/>
                </a:solidFill>
                <a:effectLst/>
                <a:latin typeface="Calibri" panose="020F0502020204030204" pitchFamily="34" charset="0"/>
                <a:ea typeface="Calibri" panose="020F0502020204030204" pitchFamily="34" charset="0"/>
                <a:cs typeface="Calibri" panose="020F0502020204030204" pitchFamily="34" charset="0"/>
              </a:rPr>
              <a:t>Phase 1 asking the Court to order the COT to comply with their statutory obligation, </a:t>
            </a:r>
            <a:r>
              <a:rPr lang="en-ZA" sz="2600" i="1" dirty="0">
                <a:solidFill>
                  <a:srgbClr val="111111"/>
                </a:solidFill>
                <a:effectLst/>
                <a:latin typeface="Calibri" panose="020F0502020204030204" pitchFamily="34" charset="0"/>
                <a:ea typeface="Calibri" panose="020F0502020204030204" pitchFamily="34" charset="0"/>
                <a:cs typeface="Calibri" panose="020F0502020204030204" pitchFamily="34" charset="0"/>
              </a:rPr>
              <a:t>inter alia</a:t>
            </a:r>
            <a:r>
              <a:rPr lang="en-ZA" sz="2600" dirty="0">
                <a:solidFill>
                  <a:srgbClr val="111111"/>
                </a:solidFill>
                <a:effectLst/>
                <a:latin typeface="Calibri" panose="020F0502020204030204" pitchFamily="34" charset="0"/>
                <a:ea typeface="Calibri" panose="020F0502020204030204" pitchFamily="34" charset="0"/>
                <a:cs typeface="Calibri" panose="020F0502020204030204" pitchFamily="34" charset="0"/>
              </a:rPr>
              <a:t>:</a:t>
            </a:r>
          </a:p>
          <a:p>
            <a:pPr>
              <a:lnSpc>
                <a:spcPct val="107000"/>
              </a:lnSpc>
              <a:spcAft>
                <a:spcPts val="80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ZA" sz="2600" dirty="0">
                <a:effectLst/>
                <a:latin typeface="Calibri" panose="020F0502020204030204" pitchFamily="34" charset="0"/>
                <a:ea typeface="Times New Roman" panose="02020603050405020304" pitchFamily="18" charset="0"/>
                <a:cs typeface="Calibri" panose="020F0502020204030204" pitchFamily="34" charset="0"/>
              </a:rPr>
              <a:t>Upgrade, extend and/or improve the services, infrastructure and related facilities</a:t>
            </a: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1" name="Picture Placeholder 71" descr="A picture containing blue glass buildings with reflection">
            <a:extLst>
              <a:ext uri="{FF2B5EF4-FFF2-40B4-BE49-F238E27FC236}">
                <a16:creationId xmlns:a16="http://schemas.microsoft.com/office/drawing/2014/main" id="{4B69BDFA-36B2-9309-1E82-E7AF0FC4E373}"/>
              </a:ext>
            </a:extLst>
          </p:cNvPr>
          <p:cNvPicPr>
            <a:picLocks noChangeAspect="1"/>
          </p:cNvPicPr>
          <p:nvPr/>
        </p:nvPicPr>
        <p:blipFill rotWithShape="1">
          <a:blip r:embed="rId3">
            <a:extLst>
              <a:ext uri="{28A0092B-C50C-407E-A947-70E740481C1C}">
                <a14:useLocalDpi xmlns:a14="http://schemas.microsoft.com/office/drawing/2010/main"/>
              </a:ext>
            </a:extLst>
          </a:blip>
          <a:srcRect/>
          <a:stretch/>
        </p:blipFill>
        <p:spPr>
          <a:xfrm>
            <a:off x="0" y="3429000"/>
            <a:ext cx="2660904" cy="3429000"/>
          </a:xfrm>
          <a:prstGeom prst="rect">
            <a:avLst/>
          </a:prstGeom>
          <a:solidFill>
            <a:schemeClr val="accent2"/>
          </a:solidFill>
        </p:spPr>
      </p:pic>
    </p:spTree>
    <p:extLst>
      <p:ext uri="{BB962C8B-B14F-4D97-AF65-F5344CB8AC3E}">
        <p14:creationId xmlns:p14="http://schemas.microsoft.com/office/powerpoint/2010/main" val="297629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75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75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8">
                                            <p:txEl>
                                              <p:pRg st="2" end="2"/>
                                            </p:txEl>
                                          </p:spTgt>
                                        </p:tgtEl>
                                        <p:attrNameLst>
                                          <p:attrName>style.visibility</p:attrName>
                                        </p:attrNameLst>
                                      </p:cBhvr>
                                      <p:to>
                                        <p:strVal val="visible"/>
                                      </p:to>
                                    </p:set>
                                    <p:animEffect transition="in" filter="wipe(down)">
                                      <p:cBhvr>
                                        <p:cTn id="13" dur="750"/>
                                        <p:tgtEl>
                                          <p:spTgt spid="18">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8">
                                            <p:txEl>
                                              <p:pRg st="4" end="4"/>
                                            </p:txEl>
                                          </p:spTgt>
                                        </p:tgtEl>
                                        <p:attrNameLst>
                                          <p:attrName>style.visibility</p:attrName>
                                        </p:attrNameLst>
                                      </p:cBhvr>
                                      <p:to>
                                        <p:strVal val="visible"/>
                                      </p:to>
                                    </p:set>
                                    <p:animEffect transition="in" filter="wipe(down)">
                                      <p:cBhvr>
                                        <p:cTn id="18" dur="750"/>
                                        <p:tgtEl>
                                          <p:spTgt spid="18">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18">
                                            <p:txEl>
                                              <p:pRg st="6" end="6"/>
                                            </p:txEl>
                                          </p:spTgt>
                                        </p:tgtEl>
                                        <p:attrNameLst>
                                          <p:attrName>style.visibility</p:attrName>
                                        </p:attrNameLst>
                                      </p:cBhvr>
                                      <p:to>
                                        <p:strVal val="visible"/>
                                      </p:to>
                                    </p:set>
                                    <p:animEffect transition="in" filter="wipe(down)">
                                      <p:cBhvr>
                                        <p:cTn id="23" dur="750"/>
                                        <p:tgtEl>
                                          <p:spTgt spid="18">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8">
                                            <p:txEl>
                                              <p:pRg st="8" end="8"/>
                                            </p:txEl>
                                          </p:spTgt>
                                        </p:tgtEl>
                                        <p:attrNameLst>
                                          <p:attrName>style.visibility</p:attrName>
                                        </p:attrNameLst>
                                      </p:cBhvr>
                                      <p:to>
                                        <p:strVal val="visible"/>
                                      </p:to>
                                    </p:set>
                                    <p:animEffect transition="in" filter="wipe(down)">
                                      <p:cBhvr>
                                        <p:cTn id="28" dur="750"/>
                                        <p:tgtEl>
                                          <p:spTgt spid="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Background Graphic with lights">
            <a:extLst>
              <a:ext uri="{FF2B5EF4-FFF2-40B4-BE49-F238E27FC236}">
                <a16:creationId xmlns:a16="http://schemas.microsoft.com/office/drawing/2014/main" id="{51C83C9C-B18C-4D14-8539-EBB0422AB0F9}"/>
              </a:ext>
            </a:extLst>
          </p:cNvPr>
          <p:cNvPicPr>
            <a:picLocks noGrp="1" noChangeAspect="1"/>
          </p:cNvPicPr>
          <p:nvPr>
            <p:ph type="pic" sz="quarter" idx="14"/>
          </p:nvPr>
        </p:nvPicPr>
        <p:blipFill rotWithShape="1">
          <a:blip r:embed="rId2" cstate="screen">
            <a:extLst>
              <a:ext uri="{28A0092B-C50C-407E-A947-70E740481C1C}">
                <a14:useLocalDpi xmlns:a14="http://schemas.microsoft.com/office/drawing/2010/main"/>
              </a:ext>
            </a:extLst>
          </a:blip>
          <a:srcRect/>
          <a:stretch/>
        </p:blipFill>
        <p:spPr>
          <a:xfrm>
            <a:off x="-31739" y="3411855"/>
            <a:ext cx="2660904" cy="347472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20</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3320884" y="566255"/>
            <a:ext cx="8032436" cy="6320320"/>
          </a:xfrm>
          <a:prstGeom prst="rect">
            <a:avLst/>
          </a:prstGeom>
          <a:noFill/>
        </p:spPr>
        <p:txBody>
          <a:bodyPr wrap="square">
            <a:spAutoFit/>
          </a:bodyPr>
          <a:lstStyle/>
          <a:p>
            <a:pPr algn="ctr">
              <a:lnSpc>
                <a:spcPct val="107000"/>
              </a:lnSpc>
              <a:spcAft>
                <a:spcPts val="800"/>
              </a:spcAft>
            </a:pPr>
            <a:r>
              <a:rPr lang="en-ZA" sz="2800" b="1" u="sng" dirty="0">
                <a:effectLst/>
                <a:latin typeface="Calibri" panose="020F0502020204030204" pitchFamily="34" charset="0"/>
                <a:ea typeface="Times New Roman" panose="02020603050405020304" pitchFamily="18" charset="0"/>
                <a:cs typeface="Calibri" panose="020F0502020204030204" pitchFamily="34" charset="0"/>
              </a:rPr>
              <a:t>Media Statement released by the City of Tshwane on 20 June 2022</a:t>
            </a:r>
          </a:p>
          <a:p>
            <a:pPr>
              <a:lnSpc>
                <a:spcPct val="107000"/>
              </a:lnSpc>
              <a:spcAft>
                <a:spcPts val="80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ZA" sz="2600" dirty="0">
                <a:effectLst/>
                <a:latin typeface="Calibri" panose="020F0502020204030204" pitchFamily="34" charset="0"/>
                <a:ea typeface="Times New Roman" panose="02020603050405020304" pitchFamily="18" charset="0"/>
                <a:cs typeface="Calibri" panose="020F0502020204030204" pitchFamily="34" charset="0"/>
              </a:rPr>
              <a:t>As a result of the current Court Application, on 22 June 2022 the City of Tshwane released a media statement </a:t>
            </a:r>
          </a:p>
          <a:p>
            <a:pPr algn="just">
              <a:lnSpc>
                <a:spcPct val="107000"/>
              </a:lnSpc>
              <a:spcAft>
                <a:spcPts val="80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ZA" sz="2600" dirty="0">
                <a:effectLst/>
                <a:latin typeface="Calibri" panose="020F0502020204030204" pitchFamily="34" charset="0"/>
                <a:ea typeface="Times New Roman" panose="02020603050405020304" pitchFamily="18" charset="0"/>
                <a:cs typeface="Calibri" panose="020F0502020204030204" pitchFamily="34" charset="0"/>
              </a:rPr>
              <a:t>Andre Le Roux, the recently appointed MMC for the City’s </a:t>
            </a:r>
            <a:r>
              <a:rPr lang="en-ZA"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Economic Development and Spatial Planning Department acknowledged that the Market has suffered infrastructure and maintenance challenges, making it less appealing to some farmers and buyers.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1" name="Picture Placeholder 71" descr="A picture containing blue glass buildings with reflection">
            <a:extLst>
              <a:ext uri="{FF2B5EF4-FFF2-40B4-BE49-F238E27FC236}">
                <a16:creationId xmlns:a16="http://schemas.microsoft.com/office/drawing/2014/main" id="{03C2E30F-2EF0-9759-412D-4230038456D3}"/>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14287" y="-17145"/>
            <a:ext cx="2614878" cy="3429000"/>
          </a:xfrm>
          <a:prstGeom prst="rect">
            <a:avLst/>
          </a:prstGeom>
          <a:solidFill>
            <a:schemeClr val="accent2"/>
          </a:solidFill>
        </p:spPr>
      </p:pic>
    </p:spTree>
    <p:extLst>
      <p:ext uri="{BB962C8B-B14F-4D97-AF65-F5344CB8AC3E}">
        <p14:creationId xmlns:p14="http://schemas.microsoft.com/office/powerpoint/2010/main" val="381335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580">
                                          <p:stCondLst>
                                            <p:cond delay="0"/>
                                          </p:stCondLst>
                                        </p:cTn>
                                        <p:tgtEl>
                                          <p:spTgt spid="10">
                                            <p:txEl>
                                              <p:pRg st="0" end="0"/>
                                            </p:txEl>
                                          </p:spTgt>
                                        </p:tgtEl>
                                      </p:cBhvr>
                                    </p:animEffect>
                                    <p:anim calcmode="lin" valueType="num">
                                      <p:cBhvr>
                                        <p:cTn id="8"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xEl>
                                              <p:pRg st="0" end="0"/>
                                            </p:txEl>
                                          </p:spTgt>
                                        </p:tgtEl>
                                      </p:cBhvr>
                                      <p:to x="100000" y="60000"/>
                                    </p:animScale>
                                    <p:animScale>
                                      <p:cBhvr>
                                        <p:cTn id="14" dur="166" decel="50000">
                                          <p:stCondLst>
                                            <p:cond delay="676"/>
                                          </p:stCondLst>
                                        </p:cTn>
                                        <p:tgtEl>
                                          <p:spTgt spid="10">
                                            <p:txEl>
                                              <p:pRg st="0" end="0"/>
                                            </p:txEl>
                                          </p:spTgt>
                                        </p:tgtEl>
                                      </p:cBhvr>
                                      <p:to x="100000" y="100000"/>
                                    </p:animScale>
                                    <p:animScale>
                                      <p:cBhvr>
                                        <p:cTn id="15" dur="26">
                                          <p:stCondLst>
                                            <p:cond delay="1312"/>
                                          </p:stCondLst>
                                        </p:cTn>
                                        <p:tgtEl>
                                          <p:spTgt spid="10">
                                            <p:txEl>
                                              <p:pRg st="0" end="0"/>
                                            </p:txEl>
                                          </p:spTgt>
                                        </p:tgtEl>
                                      </p:cBhvr>
                                      <p:to x="100000" y="80000"/>
                                    </p:animScale>
                                    <p:animScale>
                                      <p:cBhvr>
                                        <p:cTn id="16" dur="166" decel="50000">
                                          <p:stCondLst>
                                            <p:cond delay="1338"/>
                                          </p:stCondLst>
                                        </p:cTn>
                                        <p:tgtEl>
                                          <p:spTgt spid="10">
                                            <p:txEl>
                                              <p:pRg st="0" end="0"/>
                                            </p:txEl>
                                          </p:spTgt>
                                        </p:tgtEl>
                                      </p:cBhvr>
                                      <p:to x="100000" y="100000"/>
                                    </p:animScale>
                                    <p:animScale>
                                      <p:cBhvr>
                                        <p:cTn id="17" dur="26">
                                          <p:stCondLst>
                                            <p:cond delay="1642"/>
                                          </p:stCondLst>
                                        </p:cTn>
                                        <p:tgtEl>
                                          <p:spTgt spid="10">
                                            <p:txEl>
                                              <p:pRg st="0" end="0"/>
                                            </p:txEl>
                                          </p:spTgt>
                                        </p:tgtEl>
                                      </p:cBhvr>
                                      <p:to x="100000" y="90000"/>
                                    </p:animScale>
                                    <p:animScale>
                                      <p:cBhvr>
                                        <p:cTn id="18" dur="166" decel="50000">
                                          <p:stCondLst>
                                            <p:cond delay="1668"/>
                                          </p:stCondLst>
                                        </p:cTn>
                                        <p:tgtEl>
                                          <p:spTgt spid="10">
                                            <p:txEl>
                                              <p:pRg st="0" end="0"/>
                                            </p:txEl>
                                          </p:spTgt>
                                        </p:tgtEl>
                                      </p:cBhvr>
                                      <p:to x="100000" y="100000"/>
                                    </p:animScale>
                                    <p:animScale>
                                      <p:cBhvr>
                                        <p:cTn id="19" dur="26">
                                          <p:stCondLst>
                                            <p:cond delay="1808"/>
                                          </p:stCondLst>
                                        </p:cTn>
                                        <p:tgtEl>
                                          <p:spTgt spid="10">
                                            <p:txEl>
                                              <p:pRg st="0" end="0"/>
                                            </p:txEl>
                                          </p:spTgt>
                                        </p:tgtEl>
                                      </p:cBhvr>
                                      <p:to x="100000" y="95000"/>
                                    </p:animScale>
                                    <p:animScale>
                                      <p:cBhvr>
                                        <p:cTn id="20" dur="166" decel="50000">
                                          <p:stCondLst>
                                            <p:cond delay="1834"/>
                                          </p:stCondLst>
                                        </p:cTn>
                                        <p:tgtEl>
                                          <p:spTgt spid="10">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animEffect transition="in" filter="fade">
                                      <p:cBhvr>
                                        <p:cTn id="25" dur="500"/>
                                        <p:tgtEl>
                                          <p:spTgt spid="10">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0">
                                            <p:txEl>
                                              <p:pRg st="4" end="4"/>
                                            </p:txEl>
                                          </p:spTgt>
                                        </p:tgtEl>
                                        <p:attrNameLst>
                                          <p:attrName>style.visibility</p:attrName>
                                        </p:attrNameLst>
                                      </p:cBhvr>
                                      <p:to>
                                        <p:strVal val="visible"/>
                                      </p:to>
                                    </p:set>
                                    <p:animEffect transition="in" filter="fade">
                                      <p:cBhvr>
                                        <p:cTn id="30" dur="75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Background Graphic with lights">
            <a:extLst>
              <a:ext uri="{FF2B5EF4-FFF2-40B4-BE49-F238E27FC236}">
                <a16:creationId xmlns:a16="http://schemas.microsoft.com/office/drawing/2014/main" id="{51C83C9C-B18C-4D14-8539-EBB0422AB0F9}"/>
              </a:ext>
            </a:extLst>
          </p:cNvPr>
          <p:cNvPicPr>
            <a:picLocks noGrp="1" noChangeAspect="1"/>
          </p:cNvPicPr>
          <p:nvPr>
            <p:ph type="pic" sz="quarter" idx="14"/>
          </p:nvPr>
        </p:nvPicPr>
        <p:blipFill rotWithShape="1">
          <a:blip r:embed="rId2" cstate="screen">
            <a:extLst>
              <a:ext uri="{28A0092B-C50C-407E-A947-70E740481C1C}">
                <a14:useLocalDpi xmlns:a14="http://schemas.microsoft.com/office/drawing/2010/main"/>
              </a:ext>
            </a:extLst>
          </a:blip>
          <a:srcRect/>
          <a:stretch/>
        </p:blipFill>
        <p:spPr>
          <a:xfrm>
            <a:off x="9531096" y="3383280"/>
            <a:ext cx="2660904" cy="347472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21</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554973" y="1225668"/>
            <a:ext cx="8032436" cy="5193088"/>
          </a:xfrm>
          <a:prstGeom prst="rect">
            <a:avLst/>
          </a:prstGeom>
          <a:noFill/>
        </p:spPr>
        <p:txBody>
          <a:bodyPr wrap="square">
            <a:spAutoFit/>
          </a:bodyPr>
          <a:lstStyle/>
          <a:p>
            <a:pPr algn="just">
              <a:lnSpc>
                <a:spcPct val="107000"/>
              </a:lnSpc>
              <a:spcAft>
                <a:spcPts val="800"/>
              </a:spcAft>
            </a:pPr>
            <a:r>
              <a:rPr lang="en-ZA"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 communicated that </a:t>
            </a:r>
            <a:r>
              <a:rPr lang="en-ZA" sz="2600" dirty="0">
                <a:effectLst/>
                <a:latin typeface="Calibri" panose="020F0502020204030204" pitchFamily="34" charset="0"/>
                <a:ea typeface="Calibri" panose="020F0502020204030204" pitchFamily="34" charset="0"/>
                <a:cs typeface="Calibri" panose="020F0502020204030204" pitchFamily="34" charset="0"/>
              </a:rPr>
              <a:t>that in order to lend their support, in the recently approved budget for the 2022/23 financial year, the City allocated R8 million</a:t>
            </a:r>
            <a:r>
              <a:rPr lang="en-ZA" sz="2600" b="1" dirty="0">
                <a:effectLst/>
                <a:latin typeface="Calibri" panose="020F0502020204030204" pitchFamily="34" charset="0"/>
                <a:ea typeface="Calibri" panose="020F0502020204030204" pitchFamily="34" charset="0"/>
                <a:cs typeface="Calibri" panose="020F0502020204030204" pitchFamily="34" charset="0"/>
              </a:rPr>
              <a:t> </a:t>
            </a:r>
            <a:r>
              <a:rPr lang="en-ZA" sz="2600" dirty="0">
                <a:effectLst/>
                <a:latin typeface="Calibri" panose="020F0502020204030204" pitchFamily="34" charset="0"/>
                <a:ea typeface="Calibri" panose="020F0502020204030204" pitchFamily="34" charset="0"/>
                <a:cs typeface="Calibri" panose="020F0502020204030204" pitchFamily="34" charset="0"/>
              </a:rPr>
              <a:t>towards the maintenance of the Market</a:t>
            </a:r>
          </a:p>
          <a:p>
            <a:pPr algn="just">
              <a:lnSpc>
                <a:spcPct val="107000"/>
              </a:lnSpc>
              <a:spcAft>
                <a:spcPts val="80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ZA" sz="2600" dirty="0">
                <a:effectLst/>
                <a:latin typeface="Calibri" panose="020F0502020204030204" pitchFamily="34" charset="0"/>
                <a:ea typeface="Calibri" panose="020F0502020204030204" pitchFamily="34" charset="0"/>
                <a:cs typeface="Calibri" panose="020F0502020204030204" pitchFamily="34" charset="0"/>
              </a:rPr>
              <a:t>An additional allocation of R10 million</a:t>
            </a:r>
            <a:r>
              <a:rPr lang="en-ZA" sz="2600" b="1" dirty="0">
                <a:effectLst/>
                <a:latin typeface="Calibri" panose="020F0502020204030204" pitchFamily="34" charset="0"/>
                <a:ea typeface="Calibri" panose="020F0502020204030204" pitchFamily="34" charset="0"/>
                <a:cs typeface="Calibri" panose="020F0502020204030204" pitchFamily="34" charset="0"/>
              </a:rPr>
              <a:t> </a:t>
            </a:r>
            <a:r>
              <a:rPr lang="en-ZA" sz="2600" dirty="0">
                <a:effectLst/>
                <a:latin typeface="Calibri" panose="020F0502020204030204" pitchFamily="34" charset="0"/>
                <a:ea typeface="Calibri" panose="020F0502020204030204" pitchFamily="34" charset="0"/>
                <a:cs typeface="Calibri" panose="020F0502020204030204" pitchFamily="34" charset="0"/>
              </a:rPr>
              <a:t>will go towards upgrading and extending Market facilities. Combined, the City is investing R18 million</a:t>
            </a:r>
            <a:r>
              <a:rPr lang="en-ZA" sz="2600" b="1" dirty="0">
                <a:effectLst/>
                <a:latin typeface="Calibri" panose="020F0502020204030204" pitchFamily="34" charset="0"/>
                <a:ea typeface="Calibri" panose="020F0502020204030204" pitchFamily="34" charset="0"/>
                <a:cs typeface="Calibri" panose="020F0502020204030204" pitchFamily="34" charset="0"/>
              </a:rPr>
              <a:t> </a:t>
            </a:r>
            <a:r>
              <a:rPr lang="en-ZA" sz="2600" dirty="0">
                <a:effectLst/>
                <a:latin typeface="Calibri" panose="020F0502020204030204" pitchFamily="34" charset="0"/>
                <a:ea typeface="Calibri" panose="020F0502020204030204" pitchFamily="34" charset="0"/>
                <a:cs typeface="Calibri" panose="020F0502020204030204" pitchFamily="34" charset="0"/>
              </a:rPr>
              <a:t>to support and upgrade the Tshwane Fresh Produce Market</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Picture Placeholder 2">
            <a:extLst>
              <a:ext uri="{FF2B5EF4-FFF2-40B4-BE49-F238E27FC236}">
                <a16:creationId xmlns:a16="http://schemas.microsoft.com/office/drawing/2014/main" id="{C040126A-3A5A-9B22-E220-C07649BF4A5C}"/>
              </a:ext>
            </a:extLst>
          </p:cNvPr>
          <p:cNvSpPr>
            <a:spLocks noGrp="1"/>
          </p:cNvSpPr>
          <p:nvPr>
            <p:ph type="pic" sz="quarter" idx="13"/>
          </p:nvPr>
        </p:nvSpPr>
        <p:spPr/>
      </p:sp>
      <p:pic>
        <p:nvPicPr>
          <p:cNvPr id="11" name="Picture Placeholder 73" descr="Aerial view of city buildings at sunset">
            <a:extLst>
              <a:ext uri="{FF2B5EF4-FFF2-40B4-BE49-F238E27FC236}">
                <a16:creationId xmlns:a16="http://schemas.microsoft.com/office/drawing/2014/main" id="{75F425AA-2AEE-8F37-3F7A-7C86D0FCD5EC}"/>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9559672" y="-1"/>
            <a:ext cx="2632328" cy="3482813"/>
          </a:xfrm>
          <a:prstGeom prst="rect">
            <a:avLst/>
          </a:prstGeom>
        </p:spPr>
      </p:pic>
    </p:spTree>
    <p:extLst>
      <p:ext uri="{BB962C8B-B14F-4D97-AF65-F5344CB8AC3E}">
        <p14:creationId xmlns:p14="http://schemas.microsoft.com/office/powerpoint/2010/main" val="279195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749"/>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0" y="0"/>
            <a:ext cx="2660904" cy="3429000"/>
          </a:xfrm>
        </p:spPr>
      </p:pic>
      <p:pic>
        <p:nvPicPr>
          <p:cNvPr id="9" name="Picture Placeholder 8" descr="Background Graphic with lights">
            <a:extLst>
              <a:ext uri="{FF2B5EF4-FFF2-40B4-BE49-F238E27FC236}">
                <a16:creationId xmlns:a16="http://schemas.microsoft.com/office/drawing/2014/main" id="{51C83C9C-B18C-4D14-8539-EBB0422AB0F9}"/>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a:ext>
            </a:extLst>
          </a:blip>
          <a:srcRect/>
          <a:stretch/>
        </p:blipFill>
        <p:spPr>
          <a:xfrm>
            <a:off x="14287" y="3457575"/>
            <a:ext cx="2660904" cy="347472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22</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3320884" y="713134"/>
            <a:ext cx="8032436" cy="6887848"/>
          </a:xfrm>
          <a:prstGeom prst="rect">
            <a:avLst/>
          </a:prstGeom>
          <a:noFill/>
        </p:spPr>
        <p:txBody>
          <a:bodyPr wrap="square">
            <a:spAutoFit/>
          </a:bodyPr>
          <a:lstStyle/>
          <a:p>
            <a:pPr algn="just">
              <a:lnSpc>
                <a:spcPct val="107000"/>
              </a:lnSpc>
              <a:spcAft>
                <a:spcPts val="800"/>
              </a:spcAft>
            </a:pPr>
            <a:r>
              <a:rPr lang="en-ZA" sz="2600" dirty="0">
                <a:effectLst/>
                <a:latin typeface="Calibri" panose="020F0502020204030204" pitchFamily="34" charset="0"/>
                <a:ea typeface="Times New Roman" panose="02020603050405020304" pitchFamily="18" charset="0"/>
                <a:cs typeface="Calibri" panose="020F0502020204030204" pitchFamily="34" charset="0"/>
              </a:rPr>
              <a:t>The multimillion-rand investment into the Tshwane Fresh Produce Market will primarily be used to implement the following capital projects: </a:t>
            </a:r>
          </a:p>
          <a:p>
            <a:pPr algn="just">
              <a:lnSpc>
                <a:spcPct val="107000"/>
              </a:lnSpc>
              <a:spcAft>
                <a:spcPts val="80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Upgrading the ripening centre</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Redesigning market entrances, exits and associated works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Upgrading market public lights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gn="just">
              <a:lnSpc>
                <a:spcPct val="107000"/>
              </a:lnSpc>
              <a:spcAft>
                <a:spcPts val="75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Upgrading perforated market trading hall roller doors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gn="just">
              <a:lnSpc>
                <a:spcPct val="107000"/>
              </a:lnSpc>
              <a:spcAft>
                <a:spcPts val="75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Installing and commissioning a 500 kVA emergency generator</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3993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circle(in)">
                                      <p:cBhvr>
                                        <p:cTn id="12" dur="750"/>
                                        <p:tgtEl>
                                          <p:spTgt spid="10">
                                            <p:txEl>
                                              <p:pRg st="2" end="2"/>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animEffect transition="in" filter="circle(in)">
                                      <p:cBhvr>
                                        <p:cTn id="15" dur="750"/>
                                        <p:tgtEl>
                                          <p:spTgt spid="10">
                                            <p:txEl>
                                              <p:pRg st="3" end="3"/>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10">
                                            <p:txEl>
                                              <p:pRg st="4" end="4"/>
                                            </p:txEl>
                                          </p:spTgt>
                                        </p:tgtEl>
                                        <p:attrNameLst>
                                          <p:attrName>style.visibility</p:attrName>
                                        </p:attrNameLst>
                                      </p:cBhvr>
                                      <p:to>
                                        <p:strVal val="visible"/>
                                      </p:to>
                                    </p:set>
                                    <p:animEffect transition="in" filter="circle(in)">
                                      <p:cBhvr>
                                        <p:cTn id="18" dur="750"/>
                                        <p:tgtEl>
                                          <p:spTgt spid="10">
                                            <p:txEl>
                                              <p:pRg st="4" end="4"/>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animEffect transition="in" filter="circle(in)">
                                      <p:cBhvr>
                                        <p:cTn id="21" dur="750"/>
                                        <p:tgtEl>
                                          <p:spTgt spid="10">
                                            <p:txEl>
                                              <p:pRg st="5" end="5"/>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10">
                                            <p:txEl>
                                              <p:pRg st="6" end="6"/>
                                            </p:txEl>
                                          </p:spTgt>
                                        </p:tgtEl>
                                        <p:attrNameLst>
                                          <p:attrName>style.visibility</p:attrName>
                                        </p:attrNameLst>
                                      </p:cBhvr>
                                      <p:to>
                                        <p:strVal val="visible"/>
                                      </p:to>
                                    </p:set>
                                    <p:animEffect transition="in" filter="circle(in)">
                                      <p:cBhvr>
                                        <p:cTn id="24" dur="75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9531096"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23</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660990" y="514351"/>
            <a:ext cx="8032436" cy="6459717"/>
          </a:xfrm>
          <a:prstGeom prst="rect">
            <a:avLst/>
          </a:prstGeom>
          <a:noFill/>
        </p:spPr>
        <p:txBody>
          <a:bodyPr wrap="square">
            <a:spAutoFit/>
          </a:bodyPr>
          <a:lstStyle/>
          <a:p>
            <a:pPr algn="just">
              <a:lnSpc>
                <a:spcPct val="107000"/>
              </a:lnSpc>
              <a:spcAft>
                <a:spcPts val="750"/>
              </a:spcAft>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addition to the capital initiatives indicated above, they intend to continue to address repair and maintenance challenges at the Market</a:t>
            </a:r>
          </a:p>
          <a:p>
            <a:pPr algn="just">
              <a:lnSpc>
                <a:spcPct val="107000"/>
              </a:lnSpc>
              <a:spcAft>
                <a:spcPts val="75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750"/>
              </a:spcAft>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repair and maintenance work will focus on the following issues: </a:t>
            </a:r>
          </a:p>
          <a:p>
            <a:pPr algn="just">
              <a:lnSpc>
                <a:spcPct val="107000"/>
              </a:lnSpc>
              <a:spcAft>
                <a:spcPts val="75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Roof leaks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Potholes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Drains (including storm water drainage and trading hall drainage systems)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Picture Placeholder 2">
            <a:extLst>
              <a:ext uri="{FF2B5EF4-FFF2-40B4-BE49-F238E27FC236}">
                <a16:creationId xmlns:a16="http://schemas.microsoft.com/office/drawing/2014/main" id="{12D36755-55EB-DF4D-137B-B4C1CEE428D8}"/>
              </a:ext>
            </a:extLst>
          </p:cNvPr>
          <p:cNvSpPr>
            <a:spLocks noGrp="1"/>
          </p:cNvSpPr>
          <p:nvPr>
            <p:ph type="pic" sz="quarter" idx="14"/>
          </p:nvPr>
        </p:nvSpPr>
        <p:spPr/>
      </p:sp>
      <p:pic>
        <p:nvPicPr>
          <p:cNvPr id="11" name="Picture Placeholder 71" descr="A picture containing blue glass buildings with reflection">
            <a:extLst>
              <a:ext uri="{FF2B5EF4-FFF2-40B4-BE49-F238E27FC236}">
                <a16:creationId xmlns:a16="http://schemas.microsoft.com/office/drawing/2014/main" id="{2AD99E01-FA51-FB73-977D-83A21FD43625}"/>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9531097" y="3383280"/>
            <a:ext cx="2660904" cy="3474720"/>
          </a:xfrm>
          <a:prstGeom prst="rect">
            <a:avLst/>
          </a:prstGeom>
          <a:solidFill>
            <a:schemeClr val="accent2"/>
          </a:solidFill>
        </p:spPr>
      </p:pic>
    </p:spTree>
    <p:extLst>
      <p:ext uri="{BB962C8B-B14F-4D97-AF65-F5344CB8AC3E}">
        <p14:creationId xmlns:p14="http://schemas.microsoft.com/office/powerpoint/2010/main" val="2062063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fade">
                                      <p:cBhvr>
                                        <p:cTn id="14" dur="1000"/>
                                        <p:tgtEl>
                                          <p:spTgt spid="10">
                                            <p:txEl>
                                              <p:pRg st="2" end="2"/>
                                            </p:txEl>
                                          </p:spTgt>
                                        </p:tgtEl>
                                      </p:cBhvr>
                                    </p:animEffect>
                                    <p:anim calcmode="lin" valueType="num">
                                      <p:cBhvr>
                                        <p:cTn id="15"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Effect transition="in" filter="circle(in)">
                                      <p:cBhvr>
                                        <p:cTn id="21" dur="750"/>
                                        <p:tgtEl>
                                          <p:spTgt spid="10">
                                            <p:txEl>
                                              <p:pRg st="4" end="4"/>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10">
                                            <p:txEl>
                                              <p:pRg st="5" end="5"/>
                                            </p:txEl>
                                          </p:spTgt>
                                        </p:tgtEl>
                                        <p:attrNameLst>
                                          <p:attrName>style.visibility</p:attrName>
                                        </p:attrNameLst>
                                      </p:cBhvr>
                                      <p:to>
                                        <p:strVal val="visible"/>
                                      </p:to>
                                    </p:set>
                                    <p:animEffect transition="in" filter="circle(in)">
                                      <p:cBhvr>
                                        <p:cTn id="24" dur="750"/>
                                        <p:tgtEl>
                                          <p:spTgt spid="10">
                                            <p:txEl>
                                              <p:pRg st="5" end="5"/>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circle(in)">
                                      <p:cBhvr>
                                        <p:cTn id="27" dur="75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28575"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24</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3424521" y="279527"/>
            <a:ext cx="8032436" cy="6990440"/>
          </a:xfrm>
          <a:prstGeom prst="rect">
            <a:avLst/>
          </a:prstGeom>
          <a:noFill/>
        </p:spPr>
        <p:txBody>
          <a:bodyPr wrap="square">
            <a:spAutoFit/>
          </a:bodyPr>
          <a:lstStyle/>
          <a:p>
            <a:pPr marL="342900" lvl="0"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Lights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Electricity reticulation systems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Ablution facilities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Market platform surfaces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Cold storage plant</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pPr>
            <a:r>
              <a:rPr lang="en-ZA" sz="2600" dirty="0">
                <a:effectLst/>
                <a:latin typeface="Calibri" panose="020F0502020204030204" pitchFamily="34" charset="0"/>
                <a:ea typeface="Times New Roman" panose="02020603050405020304" pitchFamily="18" charset="0"/>
                <a:cs typeface="Calibri" panose="020F0502020204030204" pitchFamily="34" charset="0"/>
              </a:rPr>
              <a:t> </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90170" algn="just">
              <a:lnSpc>
                <a:spcPct val="107000"/>
              </a:lnSpc>
              <a:spcAft>
                <a:spcPts val="800"/>
              </a:spcAft>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Mr. Le Roux also went on to do a television interview on “Die Groot </a:t>
            </a:r>
            <a:r>
              <a:rPr lang="en-ZA" sz="26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Ontbyt</a:t>
            </a: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on 5 July 2022 where the above media statement and the undertakings and promises from the COT’s side were discussed</a:t>
            </a:r>
          </a:p>
          <a:p>
            <a:pPr marL="90170" algn="just">
              <a:lnSpc>
                <a:spcPct val="107000"/>
              </a:lnSpc>
              <a:spcAft>
                <a:spcPts val="80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90170" algn="just">
              <a:lnSpc>
                <a:spcPct val="107000"/>
              </a:lnSpc>
              <a:spcAft>
                <a:spcPts val="800"/>
              </a:spcAft>
            </a:pPr>
            <a:r>
              <a:rPr lang="en-ZA"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positive result to some extent for now, resulting from the Court Application.</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2" name="Picture Placeholder 73" descr="Aerial view of city buildings at sunset">
            <a:extLst>
              <a:ext uri="{FF2B5EF4-FFF2-40B4-BE49-F238E27FC236}">
                <a16:creationId xmlns:a16="http://schemas.microsoft.com/office/drawing/2014/main" id="{8F0918D7-394B-52E5-CA16-3A92BD9A64C2}"/>
              </a:ext>
            </a:extLst>
          </p:cNvPr>
          <p:cNvPicPr>
            <a:picLocks noGrp="1" noChangeAspect="1"/>
          </p:cNvPicPr>
          <p:nvPr>
            <p:ph type="pic" sz="quarter" idx="14"/>
          </p:nvPr>
        </p:nvPicPr>
        <p:blipFill rotWithShape="1">
          <a:blip r:embed="rId4">
            <a:extLst>
              <a:ext uri="{28A0092B-C50C-407E-A947-70E740481C1C}">
                <a14:useLocalDpi xmlns:a14="http://schemas.microsoft.com/office/drawing/2010/main"/>
              </a:ext>
            </a:extLst>
          </a:blip>
          <a:srcRect t="3666" b="3666"/>
          <a:stretch/>
        </p:blipFill>
        <p:spPr>
          <a:xfrm>
            <a:off x="14287" y="3429000"/>
            <a:ext cx="2660650" cy="3475037"/>
          </a:xfrm>
        </p:spPr>
      </p:pic>
    </p:spTree>
    <p:extLst>
      <p:ext uri="{BB962C8B-B14F-4D97-AF65-F5344CB8AC3E}">
        <p14:creationId xmlns:p14="http://schemas.microsoft.com/office/powerpoint/2010/main" val="235087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circle(in)">
                                      <p:cBhvr>
                                        <p:cTn id="10" dur="2000"/>
                                        <p:tgtEl>
                                          <p:spTgt spid="10">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circle(in)">
                                      <p:cBhvr>
                                        <p:cTn id="13" dur="2000"/>
                                        <p:tgtEl>
                                          <p:spTgt spid="10">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10">
                                            <p:txEl>
                                              <p:pRg st="3" end="3"/>
                                            </p:txEl>
                                          </p:spTgt>
                                        </p:tgtEl>
                                        <p:attrNameLst>
                                          <p:attrName>style.visibility</p:attrName>
                                        </p:attrNameLst>
                                      </p:cBhvr>
                                      <p:to>
                                        <p:strVal val="visible"/>
                                      </p:to>
                                    </p:set>
                                    <p:animEffect transition="in" filter="circle(in)">
                                      <p:cBhvr>
                                        <p:cTn id="16" dur="2000"/>
                                        <p:tgtEl>
                                          <p:spTgt spid="10">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animEffect transition="in" filter="circle(in)">
                                      <p:cBhvr>
                                        <p:cTn id="19" dur="2000"/>
                                        <p:tgtEl>
                                          <p:spTgt spid="10">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0">
                                            <p:txEl>
                                              <p:pRg st="6" end="6"/>
                                            </p:txEl>
                                          </p:spTgt>
                                        </p:tgtEl>
                                        <p:attrNameLst>
                                          <p:attrName>style.visibility</p:attrName>
                                        </p:attrNameLst>
                                      </p:cBhvr>
                                      <p:to>
                                        <p:strVal val="visible"/>
                                      </p:to>
                                    </p:set>
                                    <p:anim calcmode="lin" valueType="num">
                                      <p:cBhvr additive="base">
                                        <p:cTn id="24" dur="75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25" dur="75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0">
                                            <p:txEl>
                                              <p:pRg st="8" end="8"/>
                                            </p:txEl>
                                          </p:spTgt>
                                        </p:tgtEl>
                                        <p:attrNameLst>
                                          <p:attrName>style.visibility</p:attrName>
                                        </p:attrNameLst>
                                      </p:cBhvr>
                                      <p:to>
                                        <p:strVal val="visible"/>
                                      </p:to>
                                    </p:set>
                                    <p:anim calcmode="lin" valueType="num">
                                      <p:cBhvr additive="base">
                                        <p:cTn id="30"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32718-615D-445E-861C-ADF040C4B2A4}"/>
              </a:ext>
            </a:extLst>
          </p:cNvPr>
          <p:cNvSpPr>
            <a:spLocks noGrp="1"/>
          </p:cNvSpPr>
          <p:nvPr>
            <p:ph type="title"/>
          </p:nvPr>
        </p:nvSpPr>
        <p:spPr>
          <a:xfrm>
            <a:off x="5146159" y="685800"/>
            <a:ext cx="6238688" cy="5158409"/>
          </a:xfrm>
        </p:spPr>
        <p:txBody>
          <a:bodyPr/>
          <a:lstStyle/>
          <a:p>
            <a:pPr algn="ctr"/>
            <a:r>
              <a:rPr lang="en-US" dirty="0"/>
              <a:t>Thank you</a:t>
            </a:r>
            <a:br>
              <a:rPr lang="en-US" dirty="0"/>
            </a:br>
            <a:r>
              <a:rPr lang="en-US" dirty="0"/>
              <a:t>for your time</a:t>
            </a:r>
          </a:p>
        </p:txBody>
      </p:sp>
      <p:pic>
        <p:nvPicPr>
          <p:cNvPr id="6" name="Picture Placeholder 5" descr="A view of a bridge from below">
            <a:extLst>
              <a:ext uri="{FF2B5EF4-FFF2-40B4-BE49-F238E27FC236}">
                <a16:creationId xmlns:a16="http://schemas.microsoft.com/office/drawing/2014/main" id="{610B39E1-AAA7-4199-8B7C-D12DD364E6D7}"/>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0" y="-7444"/>
            <a:ext cx="4966447" cy="6846394"/>
          </a:xfrm>
        </p:spPr>
      </p:pic>
      <p:sp>
        <p:nvSpPr>
          <p:cNvPr id="35" name="Footer Placeholder 2">
            <a:extLst>
              <a:ext uri="{FF2B5EF4-FFF2-40B4-BE49-F238E27FC236}">
                <a16:creationId xmlns:a16="http://schemas.microsoft.com/office/drawing/2014/main" id="{B7DBC9F7-37C7-4A2D-ACBC-EBDA35886D84}"/>
              </a:ext>
            </a:extLst>
          </p:cNvPr>
          <p:cNvSpPr>
            <a:spLocks noGrp="1"/>
          </p:cNvSpPr>
          <p:nvPr>
            <p:ph type="ftr" sz="quarter" idx="11"/>
          </p:nvPr>
        </p:nvSpPr>
        <p:spPr>
          <a:xfrm>
            <a:off x="154429" y="6398878"/>
            <a:ext cx="4497315" cy="365125"/>
          </a:xfrm>
        </p:spPr>
        <p:txBody>
          <a:bodyPr/>
          <a:lstStyle>
            <a:lvl1pPr>
              <a:defRPr>
                <a:solidFill>
                  <a:schemeClr val="bg1"/>
                </a:solidFill>
              </a:defRPr>
            </a:lvl1pPr>
          </a:lstStyle>
          <a:p>
            <a:r>
              <a:rPr lang="en-US" dirty="0"/>
              <a:t>Sample Footer Text</a:t>
            </a:r>
          </a:p>
        </p:txBody>
      </p:sp>
      <p:sp>
        <p:nvSpPr>
          <p:cNvPr id="9" name="Slide Number Placeholder 8">
            <a:extLst>
              <a:ext uri="{FF2B5EF4-FFF2-40B4-BE49-F238E27FC236}">
                <a16:creationId xmlns:a16="http://schemas.microsoft.com/office/drawing/2014/main" id="{219C547C-C2F1-493E-9B64-E089F9DBC6A3}"/>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25</a:t>
            </a:fld>
            <a:endParaRPr lang="en-US" dirty="0"/>
          </a:p>
        </p:txBody>
      </p:sp>
    </p:spTree>
    <p:extLst>
      <p:ext uri="{BB962C8B-B14F-4D97-AF65-F5344CB8AC3E}">
        <p14:creationId xmlns:p14="http://schemas.microsoft.com/office/powerpoint/2010/main" val="3043070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1500" autoRev="1" fill="remove"/>
                                        <p:tgtEl>
                                          <p:spTgt spid="2"/>
                                        </p:tgtEl>
                                        <p:attrNameLst>
                                          <p:attrName>style.color</p:attrName>
                                        </p:attrNameLst>
                                      </p:cBhvr>
                                      <p:to>
                                        <a:srgbClr val="D8D8D8"/>
                                      </p:to>
                                    </p:animClr>
                                    <p:animClr clrSpc="rgb" dir="cw">
                                      <p:cBhvr>
                                        <p:cTn id="7" dur="1500" autoRev="1" fill="remove"/>
                                        <p:tgtEl>
                                          <p:spTgt spid="2"/>
                                        </p:tgtEl>
                                        <p:attrNameLst>
                                          <p:attrName>fillcolor</p:attrName>
                                        </p:attrNameLst>
                                      </p:cBhvr>
                                      <p:to>
                                        <a:srgbClr val="D8D8D8"/>
                                      </p:to>
                                    </p:animClr>
                                    <p:set>
                                      <p:cBhvr>
                                        <p:cTn id="8" dur="1500" autoRev="1" fill="remove"/>
                                        <p:tgtEl>
                                          <p:spTgt spid="2"/>
                                        </p:tgtEl>
                                        <p:attrNameLst>
                                          <p:attrName>fill.type</p:attrName>
                                        </p:attrNameLst>
                                      </p:cBhvr>
                                      <p:to>
                                        <p:strVal val="solid"/>
                                      </p:to>
                                    </p:set>
                                    <p:set>
                                      <p:cBhvr>
                                        <p:cTn id="9" dur="1500" autoRev="1" fill="remove"/>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9531096"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3</a:t>
            </a:fld>
            <a:endParaRPr lang="en-US" dirty="0"/>
          </a:p>
        </p:txBody>
      </p:sp>
      <p:sp>
        <p:nvSpPr>
          <p:cNvPr id="18" name="TextBox 17">
            <a:extLst>
              <a:ext uri="{FF2B5EF4-FFF2-40B4-BE49-F238E27FC236}">
                <a16:creationId xmlns:a16="http://schemas.microsoft.com/office/drawing/2014/main" id="{4AF37E68-B33A-D2FD-FA14-A1D4A5CF73C9}"/>
              </a:ext>
            </a:extLst>
          </p:cNvPr>
          <p:cNvSpPr txBox="1"/>
          <p:nvPr/>
        </p:nvSpPr>
        <p:spPr>
          <a:xfrm>
            <a:off x="475460" y="481201"/>
            <a:ext cx="8663608" cy="6390404"/>
          </a:xfrm>
          <a:prstGeom prst="rect">
            <a:avLst/>
          </a:prstGeom>
          <a:noFill/>
        </p:spPr>
        <p:txBody>
          <a:bodyPr wrap="square">
            <a:spAutoFit/>
          </a:bodyPr>
          <a:lstStyle/>
          <a:p>
            <a:pPr>
              <a:lnSpc>
                <a:spcPct val="107000"/>
              </a:lnSpc>
              <a:spcAft>
                <a:spcPts val="800"/>
              </a:spcAft>
            </a:pPr>
            <a:r>
              <a:rPr lang="en-ZA" sz="2600" dirty="0">
                <a:effectLst/>
                <a:latin typeface="Calibri" panose="020F0502020204030204" pitchFamily="34" charset="0"/>
                <a:ea typeface="Times New Roman" panose="02020603050405020304" pitchFamily="18" charset="0"/>
                <a:cs typeface="Calibri" panose="020F0502020204030204" pitchFamily="34" charset="0"/>
              </a:rPr>
              <a:t>Submit a risk assessment and recovery plan within 30 days of the applied Court Order which will include, but not be limited, to the following:</a:t>
            </a:r>
          </a:p>
          <a:p>
            <a:pPr>
              <a:lnSpc>
                <a:spcPct val="107000"/>
              </a:lnSpc>
              <a:spcAft>
                <a:spcPts val="800"/>
              </a:spcAft>
            </a:pPr>
            <a:endParaRPr lang="en-ZA" sz="105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buFont typeface="Symbol" panose="05050102010706020507" pitchFamily="18" charset="2"/>
              <a:buChar char=""/>
            </a:pPr>
            <a:r>
              <a:rPr lang="en-ZA" sz="2600" dirty="0">
                <a:effectLst/>
                <a:latin typeface="Calibri" panose="020F0502020204030204" pitchFamily="34" charset="0"/>
                <a:ea typeface="Times New Roman" panose="02020603050405020304" pitchFamily="18" charset="0"/>
                <a:cs typeface="Calibri" panose="020F0502020204030204" pitchFamily="34" charset="0"/>
              </a:rPr>
              <a:t>occupational health and safety management process</a:t>
            </a:r>
          </a:p>
          <a:p>
            <a:pPr lvl="1">
              <a:lnSpc>
                <a:spcPct val="107000"/>
              </a:lnSpc>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buFont typeface="Symbol" panose="05050102010706020507" pitchFamily="18" charset="2"/>
              <a:buChar char=""/>
            </a:pPr>
            <a:r>
              <a:rPr lang="en-ZA" sz="2600" dirty="0">
                <a:effectLst/>
                <a:latin typeface="Calibri" panose="020F0502020204030204" pitchFamily="34" charset="0"/>
                <a:ea typeface="Times New Roman" panose="02020603050405020304" pitchFamily="18" charset="0"/>
                <a:cs typeface="Calibri" panose="020F0502020204030204" pitchFamily="34" charset="0"/>
              </a:rPr>
              <a:t>quality management</a:t>
            </a:r>
          </a:p>
          <a:p>
            <a:pPr lvl="1">
              <a:lnSpc>
                <a:spcPct val="107000"/>
              </a:lnSpc>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buFont typeface="Symbol" panose="05050102010706020507" pitchFamily="18" charset="2"/>
              <a:buChar char=""/>
            </a:pPr>
            <a:r>
              <a:rPr lang="en-ZA" sz="2600" dirty="0">
                <a:effectLst/>
                <a:latin typeface="Calibri" panose="020F0502020204030204" pitchFamily="34" charset="0"/>
                <a:ea typeface="Times New Roman" panose="02020603050405020304" pitchFamily="18" charset="0"/>
                <a:cs typeface="Calibri" panose="020F0502020204030204" pitchFamily="34" charset="0"/>
              </a:rPr>
              <a:t>financial management</a:t>
            </a:r>
          </a:p>
          <a:p>
            <a:pPr lvl="1">
              <a:lnSpc>
                <a:spcPct val="107000"/>
              </a:lnSpc>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buFont typeface="Symbol" panose="05050102010706020507" pitchFamily="18" charset="2"/>
              <a:buChar char=""/>
            </a:pPr>
            <a:r>
              <a:rPr lang="en-ZA" sz="2600" dirty="0">
                <a:effectLst/>
                <a:latin typeface="Calibri" panose="020F0502020204030204" pitchFamily="34" charset="0"/>
                <a:ea typeface="Times New Roman" panose="02020603050405020304" pitchFamily="18" charset="0"/>
                <a:cs typeface="Calibri" panose="020F0502020204030204" pitchFamily="34" charset="0"/>
              </a:rPr>
              <a:t>details of the person/party responsible for implementing and overseeing the plan</a:t>
            </a:r>
          </a:p>
          <a:p>
            <a:pPr lvl="1">
              <a:lnSpc>
                <a:spcPct val="107000"/>
              </a:lnSpc>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gn="just">
              <a:lnSpc>
                <a:spcPct val="107000"/>
              </a:lnSpc>
              <a:spcAft>
                <a:spcPts val="800"/>
              </a:spcAft>
              <a:buFont typeface="Symbol" panose="05050102010706020507" pitchFamily="18" charset="2"/>
              <a:buChar char=""/>
              <a:tabLst>
                <a:tab pos="-914400" algn="l"/>
                <a:tab pos="-45720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details of date of roll-out and implementation of the plan</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914400"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Picture Placeholder 73" descr="Aerial view of city buildings at sunset">
            <a:extLst>
              <a:ext uri="{FF2B5EF4-FFF2-40B4-BE49-F238E27FC236}">
                <a16:creationId xmlns:a16="http://schemas.microsoft.com/office/drawing/2014/main" id="{21CEFCE6-D321-2285-8069-FB840E150B8E}"/>
              </a:ext>
            </a:extLst>
          </p:cNvPr>
          <p:cNvPicPr>
            <a:picLocks noChangeAspect="1"/>
          </p:cNvPicPr>
          <p:nvPr/>
        </p:nvPicPr>
        <p:blipFill rotWithShape="1">
          <a:blip r:embed="rId3">
            <a:extLst>
              <a:ext uri="{28A0092B-C50C-407E-A947-70E740481C1C}">
                <a14:useLocalDpi xmlns:a14="http://schemas.microsoft.com/office/drawing/2010/main"/>
              </a:ext>
            </a:extLst>
          </a:blip>
          <a:srcRect/>
          <a:stretch/>
        </p:blipFill>
        <p:spPr>
          <a:xfrm>
            <a:off x="9569916" y="3429000"/>
            <a:ext cx="2660904" cy="3429000"/>
          </a:xfrm>
          <a:prstGeom prst="rect">
            <a:avLst/>
          </a:prstGeom>
        </p:spPr>
      </p:pic>
    </p:spTree>
    <p:extLst>
      <p:ext uri="{BB962C8B-B14F-4D97-AF65-F5344CB8AC3E}">
        <p14:creationId xmlns:p14="http://schemas.microsoft.com/office/powerpoint/2010/main" val="411765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barn(inVertical)">
                                      <p:cBhvr>
                                        <p:cTn id="7" dur="75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8">
                                            <p:txEl>
                                              <p:pRg st="2" end="2"/>
                                            </p:txEl>
                                          </p:spTgt>
                                        </p:tgtEl>
                                        <p:attrNameLst>
                                          <p:attrName>style.visibility</p:attrName>
                                        </p:attrNameLst>
                                      </p:cBhvr>
                                      <p:to>
                                        <p:strVal val="visible"/>
                                      </p:to>
                                    </p:set>
                                    <p:animEffect transition="in" filter="circle(in)">
                                      <p:cBhvr>
                                        <p:cTn id="12" dur="750"/>
                                        <p:tgtEl>
                                          <p:spTgt spid="18">
                                            <p:txEl>
                                              <p:pRg st="2" end="2"/>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18">
                                            <p:txEl>
                                              <p:pRg st="4" end="4"/>
                                            </p:txEl>
                                          </p:spTgt>
                                        </p:tgtEl>
                                        <p:attrNameLst>
                                          <p:attrName>style.visibility</p:attrName>
                                        </p:attrNameLst>
                                      </p:cBhvr>
                                      <p:to>
                                        <p:strVal val="visible"/>
                                      </p:to>
                                    </p:set>
                                    <p:animEffect transition="in" filter="circle(in)">
                                      <p:cBhvr>
                                        <p:cTn id="15" dur="750"/>
                                        <p:tgtEl>
                                          <p:spTgt spid="18">
                                            <p:txEl>
                                              <p:pRg st="4" end="4"/>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18">
                                            <p:txEl>
                                              <p:pRg st="6" end="6"/>
                                            </p:txEl>
                                          </p:spTgt>
                                        </p:tgtEl>
                                        <p:attrNameLst>
                                          <p:attrName>style.visibility</p:attrName>
                                        </p:attrNameLst>
                                      </p:cBhvr>
                                      <p:to>
                                        <p:strVal val="visible"/>
                                      </p:to>
                                    </p:set>
                                    <p:animEffect transition="in" filter="circle(in)">
                                      <p:cBhvr>
                                        <p:cTn id="18" dur="750"/>
                                        <p:tgtEl>
                                          <p:spTgt spid="18">
                                            <p:txEl>
                                              <p:pRg st="6" end="6"/>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18">
                                            <p:txEl>
                                              <p:pRg st="8" end="8"/>
                                            </p:txEl>
                                          </p:spTgt>
                                        </p:tgtEl>
                                        <p:attrNameLst>
                                          <p:attrName>style.visibility</p:attrName>
                                        </p:attrNameLst>
                                      </p:cBhvr>
                                      <p:to>
                                        <p:strVal val="visible"/>
                                      </p:to>
                                    </p:set>
                                    <p:animEffect transition="in" filter="circle(in)">
                                      <p:cBhvr>
                                        <p:cTn id="21" dur="750"/>
                                        <p:tgtEl>
                                          <p:spTgt spid="18">
                                            <p:txEl>
                                              <p:pRg st="8" end="8"/>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18">
                                            <p:txEl>
                                              <p:pRg st="10" end="10"/>
                                            </p:txEl>
                                          </p:spTgt>
                                        </p:tgtEl>
                                        <p:attrNameLst>
                                          <p:attrName>style.visibility</p:attrName>
                                        </p:attrNameLst>
                                      </p:cBhvr>
                                      <p:to>
                                        <p:strVal val="visible"/>
                                      </p:to>
                                    </p:set>
                                    <p:animEffect transition="in" filter="circle(in)">
                                      <p:cBhvr>
                                        <p:cTn id="24" dur="750"/>
                                        <p:tgtEl>
                                          <p:spTgt spid="1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Background Graphic with lights">
            <a:extLst>
              <a:ext uri="{FF2B5EF4-FFF2-40B4-BE49-F238E27FC236}">
                <a16:creationId xmlns:a16="http://schemas.microsoft.com/office/drawing/2014/main" id="{51C83C9C-B18C-4D14-8539-EBB0422AB0F9}"/>
              </a:ext>
            </a:extLst>
          </p:cNvPr>
          <p:cNvPicPr>
            <a:picLocks noGrp="1" noChangeAspect="1"/>
          </p:cNvPicPr>
          <p:nvPr>
            <p:ph type="pic" sz="quarter" idx="14"/>
          </p:nvPr>
        </p:nvPicPr>
        <p:blipFill rotWithShape="1">
          <a:blip r:embed="rId2" cstate="screen">
            <a:extLst>
              <a:ext uri="{28A0092B-C50C-407E-A947-70E740481C1C}">
                <a14:useLocalDpi xmlns:a14="http://schemas.microsoft.com/office/drawing/2010/main"/>
              </a:ext>
            </a:extLst>
          </a:blip>
          <a:srcRect/>
          <a:stretch/>
        </p:blipFill>
        <p:spPr>
          <a:xfrm>
            <a:off x="0" y="3429000"/>
            <a:ext cx="2660904" cy="347472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4</a:t>
            </a:fld>
            <a:endParaRPr lang="en-US" dirty="0"/>
          </a:p>
        </p:txBody>
      </p:sp>
      <p:sp>
        <p:nvSpPr>
          <p:cNvPr id="18" name="TextBox 17">
            <a:extLst>
              <a:ext uri="{FF2B5EF4-FFF2-40B4-BE49-F238E27FC236}">
                <a16:creationId xmlns:a16="http://schemas.microsoft.com/office/drawing/2014/main" id="{4AF37E68-B33A-D2FD-FA14-A1D4A5CF73C9}"/>
              </a:ext>
            </a:extLst>
          </p:cNvPr>
          <p:cNvSpPr txBox="1"/>
          <p:nvPr/>
        </p:nvSpPr>
        <p:spPr>
          <a:xfrm>
            <a:off x="3174312" y="286524"/>
            <a:ext cx="8663608" cy="6214009"/>
          </a:xfrm>
          <a:prstGeom prst="rect">
            <a:avLst/>
          </a:prstGeom>
          <a:noFill/>
        </p:spPr>
        <p:txBody>
          <a:bodyPr wrap="square">
            <a:spAutoFit/>
          </a:bodyPr>
          <a:lstStyle/>
          <a:p>
            <a:pPr>
              <a:lnSpc>
                <a:spcPct val="107000"/>
              </a:lnSpc>
              <a:spcAft>
                <a:spcPts val="800"/>
              </a:spcAft>
            </a:pPr>
            <a:r>
              <a:rPr lang="en-ZA" sz="2600" dirty="0">
                <a:solidFill>
                  <a:srgbClr val="111111"/>
                </a:solidFill>
                <a:effectLst/>
                <a:latin typeface="Calibri" panose="020F0502020204030204" pitchFamily="34" charset="0"/>
                <a:ea typeface="Calibri" panose="020F0502020204030204" pitchFamily="34" charset="0"/>
                <a:cs typeface="Calibri" panose="020F0502020204030204" pitchFamily="34" charset="0"/>
              </a:rPr>
              <a:t>Phase 2 will be launched in the event COT do not comply with the prayers in phase 1</a:t>
            </a:r>
            <a:r>
              <a:rPr lang="en-ZA" sz="2600" dirty="0">
                <a:effectLst/>
                <a:latin typeface="Calibri" panose="020F0502020204030204" pitchFamily="34" charset="0"/>
                <a:ea typeface="Times New Roman" panose="02020603050405020304" pitchFamily="18" charset="0"/>
                <a:cs typeface="Calibri" panose="020F0502020204030204" pitchFamily="34" charset="0"/>
              </a:rPr>
              <a:t> </a:t>
            </a:r>
          </a:p>
          <a:p>
            <a:pPr>
              <a:lnSpc>
                <a:spcPct val="107000"/>
              </a:lnSpc>
              <a:spcAft>
                <a:spcPts val="800"/>
              </a:spcAf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ZA" sz="2600" dirty="0">
                <a:effectLst/>
                <a:latin typeface="Calibri" panose="020F0502020204030204" pitchFamily="34" charset="0"/>
                <a:ea typeface="Times New Roman" panose="02020603050405020304" pitchFamily="18" charset="0"/>
                <a:cs typeface="Calibri" panose="020F0502020204030204" pitchFamily="34" charset="0"/>
              </a:rPr>
              <a:t>IMSA may then</a:t>
            </a:r>
            <a:r>
              <a:rPr lang="en-ZA" sz="2600" dirty="0">
                <a:solidFill>
                  <a:srgbClr val="111111"/>
                </a:solidFill>
                <a:effectLst/>
                <a:latin typeface="Calibri" panose="020F0502020204030204" pitchFamily="34" charset="0"/>
                <a:ea typeface="Calibri" panose="020F0502020204030204" pitchFamily="34" charset="0"/>
                <a:cs typeface="Calibri" panose="020F0502020204030204" pitchFamily="34" charset="0"/>
              </a:rPr>
              <a:t> approached the Court to request that all of these duties and obligations of COT be awarded to an external service provider including:</a:t>
            </a:r>
          </a:p>
          <a:p>
            <a:pPr lvl="2">
              <a:lnSpc>
                <a:spcPct val="107000"/>
              </a:lnSpc>
              <a:spcAft>
                <a:spcPts val="800"/>
              </a:spcAft>
            </a:pPr>
            <a:endParaRPr lang="en-ZA" sz="1000" dirty="0">
              <a:effectLst/>
              <a:latin typeface="Calibri" panose="020F0502020204030204" pitchFamily="34" charset="0"/>
              <a:ea typeface="Calibri" panose="020F0502020204030204" pitchFamily="34" charset="0"/>
              <a:cs typeface="Arial" panose="020B0604020202020204" pitchFamily="34" charset="0"/>
            </a:endParaRPr>
          </a:p>
          <a:p>
            <a:pPr marL="1257300" lvl="2" indent="-342900" algn="just">
              <a:lnSpc>
                <a:spcPct val="107000"/>
              </a:lnSpc>
              <a:buFont typeface="Symbol" panose="05050102010706020507" pitchFamily="18" charset="2"/>
              <a:buChar char=""/>
              <a:tabLst>
                <a:tab pos="-914400" algn="l"/>
                <a:tab pos="-457200" algn="l"/>
                <a:tab pos="899795" algn="l"/>
                <a:tab pos="1583690" algn="l"/>
                <a:tab pos="162052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fire and smoke detection compliance</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1257300" lvl="2" indent="-342900" algn="just">
              <a:lnSpc>
                <a:spcPct val="107000"/>
              </a:lnSpc>
              <a:buFont typeface="Symbol" panose="05050102010706020507" pitchFamily="18" charset="2"/>
              <a:buChar char=""/>
              <a:tabLst>
                <a:tab pos="-914400" algn="l"/>
                <a:tab pos="-457200" algn="l"/>
                <a:tab pos="899795" algn="l"/>
                <a:tab pos="1583690" algn="l"/>
                <a:tab pos="162052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electrical connectivity and facility compliance</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1257300" lvl="2" indent="-342900" algn="just">
              <a:lnSpc>
                <a:spcPct val="107000"/>
              </a:lnSpc>
              <a:buFont typeface="Symbol" panose="05050102010706020507" pitchFamily="18" charset="2"/>
              <a:buChar char=""/>
              <a:tabLst>
                <a:tab pos="-914400" algn="l"/>
                <a:tab pos="-457200" algn="l"/>
                <a:tab pos="899795" algn="l"/>
                <a:tab pos="1583690" algn="l"/>
                <a:tab pos="162052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security and check point management</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1257300" lvl="2" indent="-342900" algn="just">
              <a:lnSpc>
                <a:spcPct val="107000"/>
              </a:lnSpc>
              <a:buFont typeface="Symbol" panose="05050102010706020507" pitchFamily="18" charset="2"/>
              <a:buChar char=""/>
              <a:tabLst>
                <a:tab pos="-914400" algn="l"/>
                <a:tab pos="-457200" algn="l"/>
                <a:tab pos="899795" algn="l"/>
                <a:tab pos="1583690" algn="l"/>
                <a:tab pos="162052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lift and hoist facility compliance</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1257300" lvl="2" indent="-342900" algn="just">
              <a:lnSpc>
                <a:spcPct val="107000"/>
              </a:lnSpc>
              <a:buFont typeface="Symbol" panose="05050102010706020507" pitchFamily="18" charset="2"/>
              <a:buChar char=""/>
              <a:tabLst>
                <a:tab pos="-914400" algn="l"/>
                <a:tab pos="-457200" algn="l"/>
                <a:tab pos="899795" algn="l"/>
                <a:tab pos="1583690" algn="l"/>
                <a:tab pos="162052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damage to all sanitation facilities</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1257300" lvl="2" indent="-342900" algn="just">
              <a:lnSpc>
                <a:spcPct val="107000"/>
              </a:lnSpc>
              <a:buFont typeface="Symbol" panose="05050102010706020507" pitchFamily="18" charset="2"/>
              <a:buChar char=""/>
              <a:tabLst>
                <a:tab pos="-914400" algn="l"/>
                <a:tab pos="-457200" algn="l"/>
                <a:tab pos="899795" algn="l"/>
                <a:tab pos="1583690" algn="l"/>
                <a:tab pos="162052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refuse removing facility compliance</a:t>
            </a: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1257300" lvl="2" indent="-342900" algn="just">
              <a:lnSpc>
                <a:spcPct val="107000"/>
              </a:lnSpc>
              <a:spcAft>
                <a:spcPts val="800"/>
              </a:spcAft>
              <a:buFont typeface="Symbol" panose="05050102010706020507" pitchFamily="18" charset="2"/>
              <a:buChar char=""/>
              <a:tabLst>
                <a:tab pos="-914400" algn="l"/>
                <a:tab pos="-457200" algn="l"/>
                <a:tab pos="899795" algn="l"/>
                <a:tab pos="1583690" algn="l"/>
                <a:tab pos="162052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all trade floor facilities and/or areas</a:t>
            </a:r>
            <a:endParaRPr lang="en-ZA" sz="2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Picture Placeholder 71" descr="A picture containing blue glass buildings with reflection">
            <a:extLst>
              <a:ext uri="{FF2B5EF4-FFF2-40B4-BE49-F238E27FC236}">
                <a16:creationId xmlns:a16="http://schemas.microsoft.com/office/drawing/2014/main" id="{676C9D37-D698-F250-F6F1-5CED190F02CD}"/>
              </a:ext>
            </a:extLst>
          </p:cNvPr>
          <p:cNvPicPr>
            <a:picLocks noChangeAspect="1"/>
          </p:cNvPicPr>
          <p:nvPr/>
        </p:nvPicPr>
        <p:blipFill rotWithShape="1">
          <a:blip r:embed="rId3">
            <a:extLst>
              <a:ext uri="{28A0092B-C50C-407E-A947-70E740481C1C}">
                <a14:useLocalDpi xmlns:a14="http://schemas.microsoft.com/office/drawing/2010/main"/>
              </a:ext>
            </a:extLst>
          </a:blip>
          <a:srcRect/>
          <a:stretch/>
        </p:blipFill>
        <p:spPr>
          <a:xfrm>
            <a:off x="0" y="0"/>
            <a:ext cx="2660904" cy="3429000"/>
          </a:xfrm>
          <a:prstGeom prst="rect">
            <a:avLst/>
          </a:prstGeom>
          <a:solidFill>
            <a:schemeClr val="accent2"/>
          </a:solidFill>
        </p:spPr>
      </p:pic>
    </p:spTree>
    <p:extLst>
      <p:ext uri="{BB962C8B-B14F-4D97-AF65-F5344CB8AC3E}">
        <p14:creationId xmlns:p14="http://schemas.microsoft.com/office/powerpoint/2010/main" val="1118394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75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xEl>
                                              <p:pRg st="2" end="2"/>
                                            </p:txEl>
                                          </p:spTgt>
                                        </p:tgtEl>
                                        <p:attrNameLst>
                                          <p:attrName>style.visibility</p:attrName>
                                        </p:attrNameLst>
                                      </p:cBhvr>
                                      <p:to>
                                        <p:strVal val="visible"/>
                                      </p:to>
                                    </p:set>
                                    <p:animEffect transition="in" filter="fade">
                                      <p:cBhvr>
                                        <p:cTn id="12" dur="750"/>
                                        <p:tgtEl>
                                          <p:spTgt spid="1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8">
                                            <p:txEl>
                                              <p:pRg st="4" end="4"/>
                                            </p:txEl>
                                          </p:spTgt>
                                        </p:tgtEl>
                                        <p:attrNameLst>
                                          <p:attrName>style.visibility</p:attrName>
                                        </p:attrNameLst>
                                      </p:cBhvr>
                                      <p:to>
                                        <p:strVal val="visible"/>
                                      </p:to>
                                    </p:set>
                                    <p:animEffect transition="in" filter="circle(in)">
                                      <p:cBhvr>
                                        <p:cTn id="17" dur="750"/>
                                        <p:tgtEl>
                                          <p:spTgt spid="18">
                                            <p:txEl>
                                              <p:pRg st="4" end="4"/>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18">
                                            <p:txEl>
                                              <p:pRg st="5" end="5"/>
                                            </p:txEl>
                                          </p:spTgt>
                                        </p:tgtEl>
                                        <p:attrNameLst>
                                          <p:attrName>style.visibility</p:attrName>
                                        </p:attrNameLst>
                                      </p:cBhvr>
                                      <p:to>
                                        <p:strVal val="visible"/>
                                      </p:to>
                                    </p:set>
                                    <p:animEffect transition="in" filter="circle(in)">
                                      <p:cBhvr>
                                        <p:cTn id="20" dur="750"/>
                                        <p:tgtEl>
                                          <p:spTgt spid="18">
                                            <p:txEl>
                                              <p:pRg st="5" end="5"/>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18">
                                            <p:txEl>
                                              <p:pRg st="6" end="6"/>
                                            </p:txEl>
                                          </p:spTgt>
                                        </p:tgtEl>
                                        <p:attrNameLst>
                                          <p:attrName>style.visibility</p:attrName>
                                        </p:attrNameLst>
                                      </p:cBhvr>
                                      <p:to>
                                        <p:strVal val="visible"/>
                                      </p:to>
                                    </p:set>
                                    <p:animEffect transition="in" filter="circle(in)">
                                      <p:cBhvr>
                                        <p:cTn id="23" dur="750"/>
                                        <p:tgtEl>
                                          <p:spTgt spid="18">
                                            <p:txEl>
                                              <p:pRg st="6" end="6"/>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18">
                                            <p:txEl>
                                              <p:pRg st="7" end="7"/>
                                            </p:txEl>
                                          </p:spTgt>
                                        </p:tgtEl>
                                        <p:attrNameLst>
                                          <p:attrName>style.visibility</p:attrName>
                                        </p:attrNameLst>
                                      </p:cBhvr>
                                      <p:to>
                                        <p:strVal val="visible"/>
                                      </p:to>
                                    </p:set>
                                    <p:animEffect transition="in" filter="circle(in)">
                                      <p:cBhvr>
                                        <p:cTn id="26" dur="750"/>
                                        <p:tgtEl>
                                          <p:spTgt spid="18">
                                            <p:txEl>
                                              <p:pRg st="7" end="7"/>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18">
                                            <p:txEl>
                                              <p:pRg st="8" end="8"/>
                                            </p:txEl>
                                          </p:spTgt>
                                        </p:tgtEl>
                                        <p:attrNameLst>
                                          <p:attrName>style.visibility</p:attrName>
                                        </p:attrNameLst>
                                      </p:cBhvr>
                                      <p:to>
                                        <p:strVal val="visible"/>
                                      </p:to>
                                    </p:set>
                                    <p:animEffect transition="in" filter="circle(in)">
                                      <p:cBhvr>
                                        <p:cTn id="29" dur="750"/>
                                        <p:tgtEl>
                                          <p:spTgt spid="18">
                                            <p:txEl>
                                              <p:pRg st="8" end="8"/>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18">
                                            <p:txEl>
                                              <p:pRg st="9" end="9"/>
                                            </p:txEl>
                                          </p:spTgt>
                                        </p:tgtEl>
                                        <p:attrNameLst>
                                          <p:attrName>style.visibility</p:attrName>
                                        </p:attrNameLst>
                                      </p:cBhvr>
                                      <p:to>
                                        <p:strVal val="visible"/>
                                      </p:to>
                                    </p:set>
                                    <p:animEffect transition="in" filter="circle(in)">
                                      <p:cBhvr>
                                        <p:cTn id="32" dur="750"/>
                                        <p:tgtEl>
                                          <p:spTgt spid="18">
                                            <p:txEl>
                                              <p:pRg st="9" end="9"/>
                                            </p:txEl>
                                          </p:spTgt>
                                        </p:tgtEl>
                                      </p:cBhvr>
                                    </p:animEffect>
                                  </p:childTnLst>
                                </p:cTn>
                              </p:par>
                              <p:par>
                                <p:cTn id="33" presetID="6" presetClass="entr" presetSubtype="16" fill="hold" nodeType="withEffect">
                                  <p:stCondLst>
                                    <p:cond delay="0"/>
                                  </p:stCondLst>
                                  <p:childTnLst>
                                    <p:set>
                                      <p:cBhvr>
                                        <p:cTn id="34" dur="1" fill="hold">
                                          <p:stCondLst>
                                            <p:cond delay="0"/>
                                          </p:stCondLst>
                                        </p:cTn>
                                        <p:tgtEl>
                                          <p:spTgt spid="18">
                                            <p:txEl>
                                              <p:pRg st="10" end="10"/>
                                            </p:txEl>
                                          </p:spTgt>
                                        </p:tgtEl>
                                        <p:attrNameLst>
                                          <p:attrName>style.visibility</p:attrName>
                                        </p:attrNameLst>
                                      </p:cBhvr>
                                      <p:to>
                                        <p:strVal val="visible"/>
                                      </p:to>
                                    </p:set>
                                    <p:animEffect transition="in" filter="circle(in)">
                                      <p:cBhvr>
                                        <p:cTn id="35" dur="750"/>
                                        <p:tgtEl>
                                          <p:spTgt spid="1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9531096"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5</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7" name="TextBox 16">
            <a:extLst>
              <a:ext uri="{FF2B5EF4-FFF2-40B4-BE49-F238E27FC236}">
                <a16:creationId xmlns:a16="http://schemas.microsoft.com/office/drawing/2014/main" id="{304A178E-2C97-ABFB-015B-6C9E102DCBFC}"/>
              </a:ext>
            </a:extLst>
          </p:cNvPr>
          <p:cNvSpPr txBox="1"/>
          <p:nvPr/>
        </p:nvSpPr>
        <p:spPr>
          <a:xfrm>
            <a:off x="533137" y="823718"/>
            <a:ext cx="8260098" cy="5355312"/>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2800" b="1" i="0" u="sng"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What has happened since we issued and </a:t>
            </a:r>
          </a:p>
          <a:p>
            <a:pPr marL="0" marR="0" lvl="0" indent="0" algn="ctr"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2800" b="1" i="0" u="sng"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served the Court Application </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endParaRPr kumimoji="0" lang="en-ZA" altLang="en-US" sz="2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26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COT did not comply with Court Rules specifically timelines set out in said Rules</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endParaRPr kumimoji="0" lang="en-ZA" altLang="en-US" sz="2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26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They served and filed their Answering on 17 May 2022 </a:t>
            </a:r>
            <a:endParaRPr kumimoji="0" lang="en-ZA" altLang="en-US" sz="2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26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Eventually having us to remove the matter from the initial Court Date of 18 May 2022</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endParaRPr kumimoji="0" lang="en-ZA" altLang="en-US" sz="2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26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Respondent denies that they are not complying with their statutory duties and obligations </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endParaRPr kumimoji="0" lang="en-ZA" altLang="en-US" sz="2600" b="0" i="0" u="none" strike="noStrike" cap="none" normalizeH="0" baseline="0" dirty="0">
              <a:ln>
                <a:noFill/>
              </a:ln>
              <a:solidFill>
                <a:schemeClr val="tx1"/>
              </a:solidFill>
              <a:effectLst/>
            </a:endParaRPr>
          </a:p>
        </p:txBody>
      </p:sp>
      <p:sp>
        <p:nvSpPr>
          <p:cNvPr id="12" name="Picture Placeholder 11">
            <a:extLst>
              <a:ext uri="{FF2B5EF4-FFF2-40B4-BE49-F238E27FC236}">
                <a16:creationId xmlns:a16="http://schemas.microsoft.com/office/drawing/2014/main" id="{89CF26B6-2BA8-C551-B715-918B9E02E199}"/>
              </a:ext>
            </a:extLst>
          </p:cNvPr>
          <p:cNvSpPr>
            <a:spLocks noGrp="1"/>
          </p:cNvSpPr>
          <p:nvPr>
            <p:ph type="pic" sz="quarter" idx="14"/>
          </p:nvPr>
        </p:nvSpPr>
        <p:spPr/>
      </p:sp>
      <p:pic>
        <p:nvPicPr>
          <p:cNvPr id="20" name="Picture Placeholder 77" descr="View of city buildings over the water from a track">
            <a:extLst>
              <a:ext uri="{FF2B5EF4-FFF2-40B4-BE49-F238E27FC236}">
                <a16:creationId xmlns:a16="http://schemas.microsoft.com/office/drawing/2014/main" id="{7D1F383E-58CF-4ABE-12B0-FF1FA709BF2C}"/>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9528049" y="3383280"/>
            <a:ext cx="2660903" cy="3474720"/>
          </a:xfrm>
          <a:prstGeom prst="rect">
            <a:avLst/>
          </a:prstGeom>
        </p:spPr>
      </p:pic>
    </p:spTree>
    <p:extLst>
      <p:ext uri="{BB962C8B-B14F-4D97-AF65-F5344CB8AC3E}">
        <p14:creationId xmlns:p14="http://schemas.microsoft.com/office/powerpoint/2010/main" val="428982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750"/>
                                        <p:tgtEl>
                                          <p:spTgt spid="17"/>
                                        </p:tgtEl>
                                      </p:cBhvr>
                                    </p:animEffect>
                                    <p:anim calcmode="lin" valueType="num">
                                      <p:cBhvr>
                                        <p:cTn id="8" dur="750" fill="hold"/>
                                        <p:tgtEl>
                                          <p:spTgt spid="17"/>
                                        </p:tgtEl>
                                        <p:attrNameLst>
                                          <p:attrName>ppt_x</p:attrName>
                                        </p:attrNameLst>
                                      </p:cBhvr>
                                      <p:tavLst>
                                        <p:tav tm="0">
                                          <p:val>
                                            <p:strVal val="#ppt_x"/>
                                          </p:val>
                                        </p:tav>
                                        <p:tav tm="100000">
                                          <p:val>
                                            <p:strVal val="#ppt_x"/>
                                          </p:val>
                                        </p:tav>
                                      </p:tavLst>
                                    </p:anim>
                                    <p:anim calcmode="lin" valueType="num">
                                      <p:cBhvr>
                                        <p:cTn id="9" dur="75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7">
                                            <p:txEl>
                                              <p:pRg st="3" end="3"/>
                                            </p:txEl>
                                          </p:spTgt>
                                        </p:tgtEl>
                                        <p:attrNameLst>
                                          <p:attrName>style.visibility</p:attrName>
                                        </p:attrNameLst>
                                      </p:cBhvr>
                                      <p:to>
                                        <p:strVal val="visible"/>
                                      </p:to>
                                    </p:set>
                                    <p:anim calcmode="lin" valueType="num">
                                      <p:cBhvr>
                                        <p:cTn id="14" dur="750" fill="hold"/>
                                        <p:tgtEl>
                                          <p:spTgt spid="17">
                                            <p:txEl>
                                              <p:pRg st="3" end="3"/>
                                            </p:txEl>
                                          </p:spTgt>
                                        </p:tgtEl>
                                        <p:attrNameLst>
                                          <p:attrName>ppt_w</p:attrName>
                                        </p:attrNameLst>
                                      </p:cBhvr>
                                      <p:tavLst>
                                        <p:tav tm="0">
                                          <p:val>
                                            <p:fltVal val="0"/>
                                          </p:val>
                                        </p:tav>
                                        <p:tav tm="100000">
                                          <p:val>
                                            <p:strVal val="#ppt_w"/>
                                          </p:val>
                                        </p:tav>
                                      </p:tavLst>
                                    </p:anim>
                                    <p:anim calcmode="lin" valueType="num">
                                      <p:cBhvr>
                                        <p:cTn id="15" dur="750" fill="hold"/>
                                        <p:tgtEl>
                                          <p:spTgt spid="17">
                                            <p:txEl>
                                              <p:pRg st="3" end="3"/>
                                            </p:txEl>
                                          </p:spTgt>
                                        </p:tgtEl>
                                        <p:attrNameLst>
                                          <p:attrName>ppt_h</p:attrName>
                                        </p:attrNameLst>
                                      </p:cBhvr>
                                      <p:tavLst>
                                        <p:tav tm="0">
                                          <p:val>
                                            <p:fltVal val="0"/>
                                          </p:val>
                                        </p:tav>
                                        <p:tav tm="100000">
                                          <p:val>
                                            <p:strVal val="#ppt_h"/>
                                          </p:val>
                                        </p:tav>
                                      </p:tavLst>
                                    </p:anim>
                                    <p:animEffect transition="in" filter="fade">
                                      <p:cBhvr>
                                        <p:cTn id="16" dur="750"/>
                                        <p:tgtEl>
                                          <p:spTgt spid="17">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7">
                                            <p:txEl>
                                              <p:pRg st="5" end="5"/>
                                            </p:txEl>
                                          </p:spTgt>
                                        </p:tgtEl>
                                        <p:attrNameLst>
                                          <p:attrName>style.visibility</p:attrName>
                                        </p:attrNameLst>
                                      </p:cBhvr>
                                      <p:to>
                                        <p:strVal val="visible"/>
                                      </p:to>
                                    </p:set>
                                    <p:anim calcmode="lin" valueType="num">
                                      <p:cBhvr>
                                        <p:cTn id="21" dur="750" fill="hold"/>
                                        <p:tgtEl>
                                          <p:spTgt spid="17">
                                            <p:txEl>
                                              <p:pRg st="5" end="5"/>
                                            </p:txEl>
                                          </p:spTgt>
                                        </p:tgtEl>
                                        <p:attrNameLst>
                                          <p:attrName>ppt_w</p:attrName>
                                        </p:attrNameLst>
                                      </p:cBhvr>
                                      <p:tavLst>
                                        <p:tav tm="0">
                                          <p:val>
                                            <p:fltVal val="0"/>
                                          </p:val>
                                        </p:tav>
                                        <p:tav tm="100000">
                                          <p:val>
                                            <p:strVal val="#ppt_w"/>
                                          </p:val>
                                        </p:tav>
                                      </p:tavLst>
                                    </p:anim>
                                    <p:anim calcmode="lin" valueType="num">
                                      <p:cBhvr>
                                        <p:cTn id="22" dur="750" fill="hold"/>
                                        <p:tgtEl>
                                          <p:spTgt spid="17">
                                            <p:txEl>
                                              <p:pRg st="5" end="5"/>
                                            </p:txEl>
                                          </p:spTgt>
                                        </p:tgtEl>
                                        <p:attrNameLst>
                                          <p:attrName>ppt_h</p:attrName>
                                        </p:attrNameLst>
                                      </p:cBhvr>
                                      <p:tavLst>
                                        <p:tav tm="0">
                                          <p:val>
                                            <p:fltVal val="0"/>
                                          </p:val>
                                        </p:tav>
                                        <p:tav tm="100000">
                                          <p:val>
                                            <p:strVal val="#ppt_h"/>
                                          </p:val>
                                        </p:tav>
                                      </p:tavLst>
                                    </p:anim>
                                    <p:animEffect transition="in" filter="fade">
                                      <p:cBhvr>
                                        <p:cTn id="23" dur="750"/>
                                        <p:tgtEl>
                                          <p:spTgt spid="17">
                                            <p:txEl>
                                              <p:pRg st="5" end="5"/>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17">
                                            <p:txEl>
                                              <p:pRg st="6" end="6"/>
                                            </p:txEl>
                                          </p:spTgt>
                                        </p:tgtEl>
                                        <p:attrNameLst>
                                          <p:attrName>style.visibility</p:attrName>
                                        </p:attrNameLst>
                                      </p:cBhvr>
                                      <p:to>
                                        <p:strVal val="visible"/>
                                      </p:to>
                                    </p:set>
                                    <p:anim calcmode="lin" valueType="num">
                                      <p:cBhvr>
                                        <p:cTn id="26" dur="750" fill="hold"/>
                                        <p:tgtEl>
                                          <p:spTgt spid="17">
                                            <p:txEl>
                                              <p:pRg st="6" end="6"/>
                                            </p:txEl>
                                          </p:spTgt>
                                        </p:tgtEl>
                                        <p:attrNameLst>
                                          <p:attrName>ppt_w</p:attrName>
                                        </p:attrNameLst>
                                      </p:cBhvr>
                                      <p:tavLst>
                                        <p:tav tm="0">
                                          <p:val>
                                            <p:fltVal val="0"/>
                                          </p:val>
                                        </p:tav>
                                        <p:tav tm="100000">
                                          <p:val>
                                            <p:strVal val="#ppt_w"/>
                                          </p:val>
                                        </p:tav>
                                      </p:tavLst>
                                    </p:anim>
                                    <p:anim calcmode="lin" valueType="num">
                                      <p:cBhvr>
                                        <p:cTn id="27" dur="750" fill="hold"/>
                                        <p:tgtEl>
                                          <p:spTgt spid="17">
                                            <p:txEl>
                                              <p:pRg st="6" end="6"/>
                                            </p:txEl>
                                          </p:spTgt>
                                        </p:tgtEl>
                                        <p:attrNameLst>
                                          <p:attrName>ppt_h</p:attrName>
                                        </p:attrNameLst>
                                      </p:cBhvr>
                                      <p:tavLst>
                                        <p:tav tm="0">
                                          <p:val>
                                            <p:fltVal val="0"/>
                                          </p:val>
                                        </p:tav>
                                        <p:tav tm="100000">
                                          <p:val>
                                            <p:strVal val="#ppt_h"/>
                                          </p:val>
                                        </p:tav>
                                      </p:tavLst>
                                    </p:anim>
                                    <p:animEffect transition="in" filter="fade">
                                      <p:cBhvr>
                                        <p:cTn id="28" dur="750"/>
                                        <p:tgtEl>
                                          <p:spTgt spid="17">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17">
                                            <p:txEl>
                                              <p:pRg st="8" end="8"/>
                                            </p:txEl>
                                          </p:spTgt>
                                        </p:tgtEl>
                                        <p:attrNameLst>
                                          <p:attrName>style.visibility</p:attrName>
                                        </p:attrNameLst>
                                      </p:cBhvr>
                                      <p:to>
                                        <p:strVal val="visible"/>
                                      </p:to>
                                    </p:set>
                                    <p:anim calcmode="lin" valueType="num">
                                      <p:cBhvr>
                                        <p:cTn id="33" dur="750" fill="hold"/>
                                        <p:tgtEl>
                                          <p:spTgt spid="17">
                                            <p:txEl>
                                              <p:pRg st="8" end="8"/>
                                            </p:txEl>
                                          </p:spTgt>
                                        </p:tgtEl>
                                        <p:attrNameLst>
                                          <p:attrName>ppt_w</p:attrName>
                                        </p:attrNameLst>
                                      </p:cBhvr>
                                      <p:tavLst>
                                        <p:tav tm="0">
                                          <p:val>
                                            <p:fltVal val="0"/>
                                          </p:val>
                                        </p:tav>
                                        <p:tav tm="100000">
                                          <p:val>
                                            <p:strVal val="#ppt_w"/>
                                          </p:val>
                                        </p:tav>
                                      </p:tavLst>
                                    </p:anim>
                                    <p:anim calcmode="lin" valueType="num">
                                      <p:cBhvr>
                                        <p:cTn id="34" dur="750" fill="hold"/>
                                        <p:tgtEl>
                                          <p:spTgt spid="17">
                                            <p:txEl>
                                              <p:pRg st="8" end="8"/>
                                            </p:txEl>
                                          </p:spTgt>
                                        </p:tgtEl>
                                        <p:attrNameLst>
                                          <p:attrName>ppt_h</p:attrName>
                                        </p:attrNameLst>
                                      </p:cBhvr>
                                      <p:tavLst>
                                        <p:tav tm="0">
                                          <p:val>
                                            <p:fltVal val="0"/>
                                          </p:val>
                                        </p:tav>
                                        <p:tav tm="100000">
                                          <p:val>
                                            <p:strVal val="#ppt_h"/>
                                          </p:val>
                                        </p:tav>
                                      </p:tavLst>
                                    </p:anim>
                                    <p:animEffect transition="in" filter="fade">
                                      <p:cBhvr>
                                        <p:cTn id="35" dur="750"/>
                                        <p:tgtEl>
                                          <p:spTgt spid="1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0" y="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6</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7" name="TextBox 16">
            <a:extLst>
              <a:ext uri="{FF2B5EF4-FFF2-40B4-BE49-F238E27FC236}">
                <a16:creationId xmlns:a16="http://schemas.microsoft.com/office/drawing/2014/main" id="{304A178E-2C97-ABFB-015B-6C9E102DCBFC}"/>
              </a:ext>
            </a:extLst>
          </p:cNvPr>
          <p:cNvSpPr txBox="1"/>
          <p:nvPr/>
        </p:nvSpPr>
        <p:spPr>
          <a:xfrm>
            <a:off x="3003294" y="1714500"/>
            <a:ext cx="8256792" cy="3293209"/>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endParaRPr kumimoji="0" lang="en-ZA" altLang="en-US" sz="2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26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Giving extensive excuses for their lack of services, basically the main reason being due to financial constraints</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endParaRPr kumimoji="0" lang="en-ZA" altLang="en-US" sz="2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26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COT admits </a:t>
            </a:r>
            <a:r>
              <a:rPr kumimoji="0" lang="en-ZA" altLang="en-US" sz="2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there is no dispute about the fact that Respondent is responsible for basic municipal services and environmentally sustainable as detailed in Section 1 of the Local Government: Municipal Systems Act, 32 of 2000</a:t>
            </a:r>
            <a:endParaRPr kumimoji="0" lang="en-ZA" altLang="en-US" sz="2600" b="0" i="0" u="none" strike="noStrike" cap="none" normalizeH="0" baseline="0" dirty="0">
              <a:ln>
                <a:noFill/>
              </a:ln>
              <a:solidFill>
                <a:schemeClr val="tx1"/>
              </a:solidFill>
              <a:effectLst/>
              <a:latin typeface="Arial" panose="020B0604020202020204" pitchFamily="34" charset="0"/>
            </a:endParaRPr>
          </a:p>
        </p:txBody>
      </p:sp>
      <p:pic>
        <p:nvPicPr>
          <p:cNvPr id="11" name="Picture Placeholder 73" descr="Aerial view of city buildings at sunset">
            <a:extLst>
              <a:ext uri="{FF2B5EF4-FFF2-40B4-BE49-F238E27FC236}">
                <a16:creationId xmlns:a16="http://schemas.microsoft.com/office/drawing/2014/main" id="{A4EF3D99-60DB-E346-D56D-1EF939899095}"/>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14287" y="3457575"/>
            <a:ext cx="2660904" cy="3474720"/>
          </a:xfrm>
          <a:prstGeom prst="rect">
            <a:avLst/>
          </a:prstGeom>
        </p:spPr>
      </p:pic>
    </p:spTree>
    <p:extLst>
      <p:ext uri="{BB962C8B-B14F-4D97-AF65-F5344CB8AC3E}">
        <p14:creationId xmlns:p14="http://schemas.microsoft.com/office/powerpoint/2010/main" val="325752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7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9531096" y="0"/>
            <a:ext cx="2660904" cy="3429000"/>
          </a:xfrm>
        </p:spPr>
      </p:pic>
      <p:pic>
        <p:nvPicPr>
          <p:cNvPr id="9" name="Picture Placeholder 8" descr="Background Graphic with lights">
            <a:extLst>
              <a:ext uri="{FF2B5EF4-FFF2-40B4-BE49-F238E27FC236}">
                <a16:creationId xmlns:a16="http://schemas.microsoft.com/office/drawing/2014/main" id="{51C83C9C-B18C-4D14-8539-EBB0422AB0F9}"/>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a:ext>
            </a:extLst>
          </a:blip>
          <a:srcRect/>
          <a:stretch/>
        </p:blipFill>
        <p:spPr>
          <a:xfrm>
            <a:off x="9531096" y="3429000"/>
            <a:ext cx="2660904" cy="3428999"/>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7</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634486" y="859110"/>
            <a:ext cx="7688569" cy="5193088"/>
          </a:xfrm>
          <a:prstGeom prst="rect">
            <a:avLst/>
          </a:prstGeom>
          <a:noFill/>
        </p:spPr>
        <p:txBody>
          <a:bodyPr wrap="square">
            <a:spAutoFit/>
          </a:bodyPr>
          <a:lstStyle/>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COT admits that there is no dispute about the fact that the they are responsible to provide the services in a safe, proper, healthy and sustainable environment if the necessary funds are available</a:t>
            </a: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The COT in their opposition relies mainly of the following aspects</a:t>
            </a:r>
          </a:p>
          <a:p>
            <a:pPr algn="just">
              <a:lnSpc>
                <a:spcPct val="107000"/>
              </a:lnSpc>
              <a:spcAft>
                <a:spcPts val="800"/>
              </a:spcAft>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The issues raised by IMSA do not warrant the exercise of the Court's authority and/or discretion to grant the declaratory relief. </a:t>
            </a:r>
          </a:p>
        </p:txBody>
      </p:sp>
    </p:spTree>
    <p:extLst>
      <p:ext uri="{BB962C8B-B14F-4D97-AF65-F5344CB8AC3E}">
        <p14:creationId xmlns:p14="http://schemas.microsoft.com/office/powerpoint/2010/main" val="344132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75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75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75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75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anim calcmode="lin" valueType="num">
                                      <p:cBhvr additive="base">
                                        <p:cTn id="19" dur="75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0" dur="75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28575" y="-45720"/>
            <a:ext cx="2660904" cy="342900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8</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3178903" y="838917"/>
            <a:ext cx="7688569" cy="5210850"/>
          </a:xfrm>
          <a:prstGeom prst="rect">
            <a:avLst/>
          </a:prstGeom>
          <a:noFill/>
        </p:spPr>
        <p:txBody>
          <a:bodyPr wrap="square">
            <a:spAutoFit/>
          </a:bodyPr>
          <a:lstStyle/>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In other words, the Court should not interfere with duties and powers that are set out in legislation </a:t>
            </a:r>
          </a:p>
          <a:p>
            <a:pPr lvl="0" algn="just">
              <a:lnSpc>
                <a:spcPct val="107000"/>
              </a:lnSpc>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As they have admitted their duties and obligations and there is no dispute in terms of what is required of the Respondent, they claim it serves no purpose to ask the Court for a declaratory order, since there is no dispute</a:t>
            </a:r>
          </a:p>
          <a:p>
            <a:pPr lvl="0" algn="just">
              <a:lnSpc>
                <a:spcPct val="107000"/>
              </a:lnSpc>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COT submits that the Court cannot take over the COT’s powers and make decisions as to how money, where and on what it must be spend</a:t>
            </a:r>
          </a:p>
        </p:txBody>
      </p:sp>
      <p:pic>
        <p:nvPicPr>
          <p:cNvPr id="11" name="Picture Placeholder 71" descr="A picture containing blue glass buildings with reflection">
            <a:extLst>
              <a:ext uri="{FF2B5EF4-FFF2-40B4-BE49-F238E27FC236}">
                <a16:creationId xmlns:a16="http://schemas.microsoft.com/office/drawing/2014/main" id="{02062208-E4C3-CF9D-0673-088F371F8CC9}"/>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1" y="3411855"/>
            <a:ext cx="2689479" cy="3429000"/>
          </a:xfrm>
          <a:prstGeom prst="rect">
            <a:avLst/>
          </a:prstGeom>
          <a:solidFill>
            <a:schemeClr val="accent2"/>
          </a:solidFill>
        </p:spPr>
      </p:pic>
    </p:spTree>
    <p:extLst>
      <p:ext uri="{BB962C8B-B14F-4D97-AF65-F5344CB8AC3E}">
        <p14:creationId xmlns:p14="http://schemas.microsoft.com/office/powerpoint/2010/main" val="1093840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75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ipe(down)">
                                      <p:cBhvr>
                                        <p:cTn id="12" dur="75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wipe(down)">
                                      <p:cBhvr>
                                        <p:cTn id="17" dur="75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Background Graphic with lights">
            <a:extLst>
              <a:ext uri="{FF2B5EF4-FFF2-40B4-BE49-F238E27FC236}">
                <a16:creationId xmlns:a16="http://schemas.microsoft.com/office/drawing/2014/main" id="{51C83C9C-B18C-4D14-8539-EBB0422AB0F9}"/>
              </a:ext>
            </a:extLst>
          </p:cNvPr>
          <p:cNvPicPr>
            <a:picLocks noGrp="1" noChangeAspect="1"/>
          </p:cNvPicPr>
          <p:nvPr>
            <p:ph type="pic" sz="quarter" idx="14"/>
          </p:nvPr>
        </p:nvPicPr>
        <p:blipFill rotWithShape="1">
          <a:blip r:embed="rId2" cstate="screen">
            <a:extLst>
              <a:ext uri="{28A0092B-C50C-407E-A947-70E740481C1C}">
                <a14:useLocalDpi xmlns:a14="http://schemas.microsoft.com/office/drawing/2010/main"/>
              </a:ext>
            </a:extLst>
          </a:blip>
          <a:srcRect/>
          <a:stretch/>
        </p:blipFill>
        <p:spPr>
          <a:xfrm>
            <a:off x="9531096" y="3383280"/>
            <a:ext cx="2660904" cy="3474720"/>
          </a:xfrm>
        </p:spPr>
      </p:pic>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a:xfrm>
            <a:off x="11602477" y="6398878"/>
            <a:ext cx="470887" cy="365125"/>
          </a:xfrm>
        </p:spPr>
        <p:txBody>
          <a:bodyPr/>
          <a:lstStyle/>
          <a:p>
            <a:fld id="{312CC964-A50B-4C29-B4E4-2C30BB34CCF3}" type="slidenum">
              <a:rPr lang="en-US" smtClean="0"/>
              <a:pPr/>
              <a:t>9</a:t>
            </a:fld>
            <a:endParaRPr lang="en-US" dirty="0"/>
          </a:p>
        </p:txBody>
      </p:sp>
      <p:pic>
        <p:nvPicPr>
          <p:cNvPr id="1031" name="Picture 8344">
            <a:extLst>
              <a:ext uri="{FF2B5EF4-FFF2-40B4-BE49-F238E27FC236}">
                <a16:creationId xmlns:a16="http://schemas.microsoft.com/office/drawing/2014/main" id="{570CD285-55DB-1995-B433-3C929DFB96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8575" cy="285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9">
            <a:extLst>
              <a:ext uri="{FF2B5EF4-FFF2-40B4-BE49-F238E27FC236}">
                <a16:creationId xmlns:a16="http://schemas.microsoft.com/office/drawing/2014/main" id="{EB28822E-17A0-F7C9-6340-E9B21A041B92}"/>
              </a:ext>
            </a:extLst>
          </p:cNvPr>
          <p:cNvSpPr>
            <a:spLocks noChangeArrowheads="1"/>
          </p:cNvSpPr>
          <p:nvPr/>
        </p:nvSpPr>
        <p:spPr bwMode="auto">
          <a:xfrm>
            <a:off x="0" y="485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914400" algn="l"/>
                <a:tab pos="-457200" algn="l"/>
                <a:tab pos="900113" algn="l"/>
                <a:tab pos="1584325" algn="l"/>
                <a:tab pos="1871663" algn="l"/>
                <a:tab pos="2339975" algn="l"/>
                <a:tab pos="2743200" algn="l"/>
                <a:tab pos="2808288" algn="l"/>
                <a:tab pos="3200400" algn="l"/>
                <a:tab pos="3275013" algn="l"/>
                <a:tab pos="3657600" algn="l"/>
                <a:tab pos="3743325" algn="l"/>
                <a:tab pos="4114800" algn="l"/>
                <a:tab pos="4211638" algn="l"/>
                <a:tab pos="4572000" algn="l"/>
                <a:tab pos="4679950" algn="l"/>
                <a:tab pos="5029200" algn="l"/>
                <a:tab pos="5146675" algn="l"/>
              </a:tabLst>
            </a:pPr>
            <a:r>
              <a:rPr kumimoji="0" lang="en-ZA"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2D1DFED3-02D7-3E35-068E-024B6D98F197}"/>
              </a:ext>
            </a:extLst>
          </p:cNvPr>
          <p:cNvSpPr txBox="1"/>
          <p:nvPr/>
        </p:nvSpPr>
        <p:spPr>
          <a:xfrm>
            <a:off x="634486" y="859110"/>
            <a:ext cx="7688569" cy="4782720"/>
          </a:xfrm>
          <a:prstGeom prst="rect">
            <a:avLst/>
          </a:prstGeom>
          <a:noFill/>
        </p:spPr>
        <p:txBody>
          <a:bodyPr wrap="square">
            <a:spAutoFit/>
          </a:bodyPr>
          <a:lstStyle/>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Previously the Market was ringfenced and as such, all income generated at the Market could be utilised just for Market purposes </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Times New Roman" panose="02020603050405020304" pitchFamily="18" charset="0"/>
                <a:cs typeface="Calibri" panose="020F0502020204030204" pitchFamily="34" charset="0"/>
              </a:rPr>
              <a:t>This is no longer the case and the Municipality now has to allocate budgets to all of its different divisions in terms of </a:t>
            </a:r>
            <a:r>
              <a:rPr lang="en-ZA" sz="2600" dirty="0">
                <a:effectLst/>
                <a:latin typeface="Calibri" panose="020F0502020204030204" pitchFamily="34" charset="0"/>
                <a:ea typeface="Calibri" panose="020F0502020204030204" pitchFamily="34" charset="0"/>
                <a:cs typeface="Arial" panose="020B0604020202020204" pitchFamily="34" charset="0"/>
              </a:rPr>
              <a:t>processes such as the Integrated development Plan (“IDP”)</a:t>
            </a:r>
          </a:p>
          <a:p>
            <a:pPr marL="342900" lvl="0" indent="-342900" algn="just">
              <a:lnSpc>
                <a:spcPct val="107000"/>
              </a:lnSpc>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endParaRPr lang="en-ZA"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tabLst>
                <a:tab pos="-914400" algn="l"/>
                <a:tab pos="-457200" algn="l"/>
                <a:tab pos="899795" algn="l"/>
                <a:tab pos="1583690" algn="l"/>
                <a:tab pos="1871980" algn="l"/>
                <a:tab pos="2339975" algn="l"/>
                <a:tab pos="2743200" algn="l"/>
                <a:tab pos="2807970" algn="l"/>
                <a:tab pos="3200400" algn="l"/>
                <a:tab pos="3275330" algn="l"/>
                <a:tab pos="3657600" algn="l"/>
                <a:tab pos="3743325" algn="l"/>
                <a:tab pos="4114800" algn="l"/>
                <a:tab pos="4211320" algn="l"/>
                <a:tab pos="4572000" algn="l"/>
                <a:tab pos="4679315" algn="l"/>
                <a:tab pos="5029200" algn="l"/>
                <a:tab pos="5147310" algn="l"/>
              </a:tabLst>
            </a:pPr>
            <a:r>
              <a:rPr lang="en-ZA" sz="2600" dirty="0">
                <a:effectLst/>
                <a:latin typeface="Calibri" panose="020F0502020204030204" pitchFamily="34" charset="0"/>
                <a:ea typeface="Calibri" panose="020F0502020204030204" pitchFamily="34" charset="0"/>
                <a:cs typeface="Arial" panose="020B0604020202020204" pitchFamily="34" charset="0"/>
              </a:rPr>
              <a:t>Funding allocations are therefore not determined on the basis of where the revenue is generated </a:t>
            </a:r>
          </a:p>
        </p:txBody>
      </p:sp>
      <p:pic>
        <p:nvPicPr>
          <p:cNvPr id="11" name="Picture Placeholder 71" descr="A picture containing blue glass buildings with reflection">
            <a:extLst>
              <a:ext uri="{FF2B5EF4-FFF2-40B4-BE49-F238E27FC236}">
                <a16:creationId xmlns:a16="http://schemas.microsoft.com/office/drawing/2014/main" id="{518DF283-6A80-8A58-434D-E0496214051B}"/>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9531096" y="-45720"/>
            <a:ext cx="2660904" cy="3429000"/>
          </a:xfrm>
          <a:prstGeom prst="rect">
            <a:avLst/>
          </a:prstGeom>
          <a:solidFill>
            <a:schemeClr val="accent2"/>
          </a:solidFill>
        </p:spPr>
      </p:pic>
    </p:spTree>
    <p:extLst>
      <p:ext uri="{BB962C8B-B14F-4D97-AF65-F5344CB8AC3E}">
        <p14:creationId xmlns:p14="http://schemas.microsoft.com/office/powerpoint/2010/main" val="272998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75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circle(in)">
                                      <p:cBhvr>
                                        <p:cTn id="12" dur="75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circle(in)">
                                      <p:cBhvr>
                                        <p:cTn id="17" dur="75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AA1E8BDE-7A03-4563-82F6-53B214F895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7C1F5B-A1D0-429A-8E7C-3E271353D1E0}">
  <ds:schemaRefs>
    <ds:schemaRef ds:uri="http://schemas.microsoft.com/sharepoint/v3/contenttype/forms"/>
  </ds:schemaRefs>
</ds:datastoreItem>
</file>

<file path=customXml/itemProps3.xml><?xml version="1.0" encoding="utf-8"?>
<ds:datastoreItem xmlns:ds="http://schemas.openxmlformats.org/officeDocument/2006/customXml" ds:itemID="{B15CABE4-909F-4611-A0E1-6E45080B3C9E}">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Angle lines design</Template>
  <TotalTime>144</TotalTime>
  <Words>1630</Words>
  <Application>Microsoft Office PowerPoint</Application>
  <PresentationFormat>Widescreen</PresentationFormat>
  <Paragraphs>194</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Symbol</vt:lpstr>
      <vt:lpstr>Univers Condensed Light</vt:lpstr>
      <vt:lpstr>Walbaum Display Light</vt:lpstr>
      <vt:lpstr>AngleLinesVTI</vt:lpstr>
      <vt:lpstr>CURRENT STATUS AND UPDATE IMASA V THE CITY OF TSHWANE  CASE NUMBER: 2120/2022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your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STATUS AND UPDATE IMASA V THE CITY OF TSHWANE  CASE NUMBER: 2120/2022</dc:title>
  <dc:creator>Chantal Fourie</dc:creator>
  <cp:lastModifiedBy>Wendy Bishop</cp:lastModifiedBy>
  <cp:revision>5</cp:revision>
  <dcterms:created xsi:type="dcterms:W3CDTF">2022-08-05T07:35:52Z</dcterms:created>
  <dcterms:modified xsi:type="dcterms:W3CDTF">2022-08-08T17:49:24Z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