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sldIdLst>
    <p:sldId id="256" r:id="rId4"/>
    <p:sldId id="306" r:id="rId5"/>
    <p:sldId id="257" r:id="rId6"/>
    <p:sldId id="262" r:id="rId7"/>
    <p:sldId id="689" r:id="rId8"/>
    <p:sldId id="263" r:id="rId9"/>
    <p:sldId id="302" r:id="rId10"/>
    <p:sldId id="264" r:id="rId11"/>
    <p:sldId id="301" r:id="rId12"/>
    <p:sldId id="303" r:id="rId13"/>
    <p:sldId id="304" r:id="rId14"/>
    <p:sldId id="258" r:id="rId15"/>
    <p:sldId id="308" r:id="rId16"/>
    <p:sldId id="315" r:id="rId17"/>
    <p:sldId id="307" r:id="rId18"/>
    <p:sldId id="309" r:id="rId19"/>
    <p:sldId id="259" r:id="rId20"/>
    <p:sldId id="310" r:id="rId21"/>
    <p:sldId id="690" r:id="rId22"/>
    <p:sldId id="260" r:id="rId23"/>
    <p:sldId id="261" r:id="rId24"/>
    <p:sldId id="312" r:id="rId25"/>
    <p:sldId id="313" r:id="rId26"/>
    <p:sldId id="305" r:id="rId27"/>
    <p:sldId id="311" r:id="rId28"/>
    <p:sldId id="314" r:id="rId29"/>
    <p:sldId id="267" r:id="rId30"/>
  </p:sldIdLst>
  <p:sldSz cx="12192000" cy="6858000"/>
  <p:notesSz cx="6858000" cy="994568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8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693FD90-0879-4345-801E-BC3C94EB61F1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98B332A-85C8-4DC1-BF6F-522C1D709CB4}">
      <dgm:prSet/>
      <dgm:spPr/>
      <dgm:t>
        <a:bodyPr/>
        <a:lstStyle/>
        <a:p>
          <a:r>
            <a:rPr lang="en-US" dirty="0"/>
            <a:t>Supply &amp; demand?</a:t>
          </a:r>
        </a:p>
      </dgm:t>
    </dgm:pt>
    <dgm:pt modelId="{EDE03609-4631-4046-A7D0-C2C0AF029E24}" type="parTrans" cxnId="{640D6D05-DB37-4ACA-A2FC-661E394802DC}">
      <dgm:prSet/>
      <dgm:spPr/>
      <dgm:t>
        <a:bodyPr/>
        <a:lstStyle/>
        <a:p>
          <a:endParaRPr lang="en-US"/>
        </a:p>
      </dgm:t>
    </dgm:pt>
    <dgm:pt modelId="{B69FA7EE-59A7-40C6-9FBB-BA26DE05433B}" type="sibTrans" cxnId="{640D6D05-DB37-4ACA-A2FC-661E394802DC}">
      <dgm:prSet/>
      <dgm:spPr/>
      <dgm:t>
        <a:bodyPr/>
        <a:lstStyle/>
        <a:p>
          <a:endParaRPr lang="en-US"/>
        </a:p>
      </dgm:t>
    </dgm:pt>
    <dgm:pt modelId="{D25BF1B9-8D85-4B9B-8277-EFF8F487D556}">
      <dgm:prSet/>
      <dgm:spPr/>
      <dgm:t>
        <a:bodyPr/>
        <a:lstStyle/>
        <a:p>
          <a:r>
            <a:rPr lang="en-US" dirty="0"/>
            <a:t>Free Market System (Rules)</a:t>
          </a:r>
        </a:p>
      </dgm:t>
    </dgm:pt>
    <dgm:pt modelId="{68A1678A-97EA-4C27-895F-424B8C8FB1F8}" type="parTrans" cxnId="{4DC6BB6A-5934-4DF3-A2D6-DFDA0452D447}">
      <dgm:prSet/>
      <dgm:spPr/>
      <dgm:t>
        <a:bodyPr/>
        <a:lstStyle/>
        <a:p>
          <a:endParaRPr lang="en-US"/>
        </a:p>
      </dgm:t>
    </dgm:pt>
    <dgm:pt modelId="{80626C69-C6E3-4FD4-B638-12F7C165EEF5}" type="sibTrans" cxnId="{4DC6BB6A-5934-4DF3-A2D6-DFDA0452D447}">
      <dgm:prSet/>
      <dgm:spPr/>
      <dgm:t>
        <a:bodyPr/>
        <a:lstStyle/>
        <a:p>
          <a:endParaRPr lang="en-US"/>
        </a:p>
      </dgm:t>
    </dgm:pt>
    <dgm:pt modelId="{43D5927E-FE24-4B1F-8B74-12F0817BCEFB}">
      <dgm:prSet/>
      <dgm:spPr/>
      <dgm:t>
        <a:bodyPr/>
        <a:lstStyle/>
        <a:p>
          <a:r>
            <a:rPr lang="en-US" dirty="0"/>
            <a:t>Information</a:t>
          </a:r>
        </a:p>
      </dgm:t>
    </dgm:pt>
    <dgm:pt modelId="{3EE4168F-A503-4A47-B090-9E549490A203}" type="parTrans" cxnId="{CF4C933B-C37A-48FB-AFB4-90A52BA8CD32}">
      <dgm:prSet/>
      <dgm:spPr/>
      <dgm:t>
        <a:bodyPr/>
        <a:lstStyle/>
        <a:p>
          <a:endParaRPr lang="en-US"/>
        </a:p>
      </dgm:t>
    </dgm:pt>
    <dgm:pt modelId="{0A24FF85-88A1-4905-8AE7-946250F13118}" type="sibTrans" cxnId="{CF4C933B-C37A-48FB-AFB4-90A52BA8CD32}">
      <dgm:prSet/>
      <dgm:spPr/>
      <dgm:t>
        <a:bodyPr/>
        <a:lstStyle/>
        <a:p>
          <a:endParaRPr lang="en-US"/>
        </a:p>
      </dgm:t>
    </dgm:pt>
    <dgm:pt modelId="{2F32E8F4-7A81-4086-8B59-AF4937BC0958}">
      <dgm:prSet/>
      <dgm:spPr/>
      <dgm:t>
        <a:bodyPr/>
        <a:lstStyle/>
        <a:p>
          <a:r>
            <a:rPr lang="en-US" dirty="0"/>
            <a:t>Turnover &amp; Mass figures</a:t>
          </a:r>
        </a:p>
      </dgm:t>
    </dgm:pt>
    <dgm:pt modelId="{B64557CB-11F7-4D39-907E-BEE89ED29290}" type="parTrans" cxnId="{D9692071-F0FE-4877-818F-64A674524ABC}">
      <dgm:prSet/>
      <dgm:spPr/>
      <dgm:t>
        <a:bodyPr/>
        <a:lstStyle/>
        <a:p>
          <a:endParaRPr lang="en-US"/>
        </a:p>
      </dgm:t>
    </dgm:pt>
    <dgm:pt modelId="{535CC37F-4956-488B-B47B-2B067AC305DE}" type="sibTrans" cxnId="{D9692071-F0FE-4877-818F-64A674524ABC}">
      <dgm:prSet/>
      <dgm:spPr/>
      <dgm:t>
        <a:bodyPr/>
        <a:lstStyle/>
        <a:p>
          <a:endParaRPr lang="en-US"/>
        </a:p>
      </dgm:t>
    </dgm:pt>
    <dgm:pt modelId="{7881824B-2B31-4D2E-98BD-BDAEB9F7EBC3}" type="pres">
      <dgm:prSet presAssocID="{2693FD90-0879-4345-801E-BC3C94EB61F1}" presName="linear" presStyleCnt="0">
        <dgm:presLayoutVars>
          <dgm:animLvl val="lvl"/>
          <dgm:resizeHandles val="exact"/>
        </dgm:presLayoutVars>
      </dgm:prSet>
      <dgm:spPr/>
    </dgm:pt>
    <dgm:pt modelId="{D1BDF517-9EF7-4FC9-B6E9-2634B2BAB417}" type="pres">
      <dgm:prSet presAssocID="{B98B332A-85C8-4DC1-BF6F-522C1D709CB4}" presName="parentText" presStyleLbl="node1" presStyleIdx="0" presStyleCnt="4" custLinFactNeighborY="-52866">
        <dgm:presLayoutVars>
          <dgm:chMax val="0"/>
          <dgm:bulletEnabled val="1"/>
        </dgm:presLayoutVars>
      </dgm:prSet>
      <dgm:spPr/>
    </dgm:pt>
    <dgm:pt modelId="{B0CAF28D-3999-47F7-A187-CB2C7F78B025}" type="pres">
      <dgm:prSet presAssocID="{B69FA7EE-59A7-40C6-9FBB-BA26DE05433B}" presName="spacer" presStyleCnt="0"/>
      <dgm:spPr/>
    </dgm:pt>
    <dgm:pt modelId="{F0F27B08-FE26-47CA-82CE-0FD72A3C1158}" type="pres">
      <dgm:prSet presAssocID="{D25BF1B9-8D85-4B9B-8277-EFF8F487D55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E588A66-A972-4BAF-8F97-4401F31496FA}" type="pres">
      <dgm:prSet presAssocID="{80626C69-C6E3-4FD4-B638-12F7C165EEF5}" presName="spacer" presStyleCnt="0"/>
      <dgm:spPr/>
    </dgm:pt>
    <dgm:pt modelId="{B792E88D-064A-4B3C-A257-CC205A05DE45}" type="pres">
      <dgm:prSet presAssocID="{2F32E8F4-7A81-4086-8B59-AF4937BC095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4D5FCA7-BC9A-481D-854B-EF7AAB58EB7C}" type="pres">
      <dgm:prSet presAssocID="{535CC37F-4956-488B-B47B-2B067AC305DE}" presName="spacer" presStyleCnt="0"/>
      <dgm:spPr/>
    </dgm:pt>
    <dgm:pt modelId="{AADFD077-47D2-4DA8-8A88-D65E4B15FD4D}" type="pres">
      <dgm:prSet presAssocID="{43D5927E-FE24-4B1F-8B74-12F0817BCEFB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640D6D05-DB37-4ACA-A2FC-661E394802DC}" srcId="{2693FD90-0879-4345-801E-BC3C94EB61F1}" destId="{B98B332A-85C8-4DC1-BF6F-522C1D709CB4}" srcOrd="0" destOrd="0" parTransId="{EDE03609-4631-4046-A7D0-C2C0AF029E24}" sibTransId="{B69FA7EE-59A7-40C6-9FBB-BA26DE05433B}"/>
    <dgm:cxn modelId="{15345F16-A655-4752-9FA9-AD811B6B931D}" type="presOf" srcId="{43D5927E-FE24-4B1F-8B74-12F0817BCEFB}" destId="{AADFD077-47D2-4DA8-8A88-D65E4B15FD4D}" srcOrd="0" destOrd="0" presId="urn:microsoft.com/office/officeart/2005/8/layout/vList2"/>
    <dgm:cxn modelId="{1BB87236-6D10-4C14-8A9F-08B49CFA53A7}" type="presOf" srcId="{D25BF1B9-8D85-4B9B-8277-EFF8F487D556}" destId="{F0F27B08-FE26-47CA-82CE-0FD72A3C1158}" srcOrd="0" destOrd="0" presId="urn:microsoft.com/office/officeart/2005/8/layout/vList2"/>
    <dgm:cxn modelId="{CF4C933B-C37A-48FB-AFB4-90A52BA8CD32}" srcId="{2693FD90-0879-4345-801E-BC3C94EB61F1}" destId="{43D5927E-FE24-4B1F-8B74-12F0817BCEFB}" srcOrd="3" destOrd="0" parTransId="{3EE4168F-A503-4A47-B090-9E549490A203}" sibTransId="{0A24FF85-88A1-4905-8AE7-946250F13118}"/>
    <dgm:cxn modelId="{4DC6BB6A-5934-4DF3-A2D6-DFDA0452D447}" srcId="{2693FD90-0879-4345-801E-BC3C94EB61F1}" destId="{D25BF1B9-8D85-4B9B-8277-EFF8F487D556}" srcOrd="1" destOrd="0" parTransId="{68A1678A-97EA-4C27-895F-424B8C8FB1F8}" sibTransId="{80626C69-C6E3-4FD4-B638-12F7C165EEF5}"/>
    <dgm:cxn modelId="{F7C2DD4D-0D1C-4EFF-9CC2-2C3CDA44807B}" type="presOf" srcId="{B98B332A-85C8-4DC1-BF6F-522C1D709CB4}" destId="{D1BDF517-9EF7-4FC9-B6E9-2634B2BAB417}" srcOrd="0" destOrd="0" presId="urn:microsoft.com/office/officeart/2005/8/layout/vList2"/>
    <dgm:cxn modelId="{D9692071-F0FE-4877-818F-64A674524ABC}" srcId="{2693FD90-0879-4345-801E-BC3C94EB61F1}" destId="{2F32E8F4-7A81-4086-8B59-AF4937BC0958}" srcOrd="2" destOrd="0" parTransId="{B64557CB-11F7-4D39-907E-BEE89ED29290}" sibTransId="{535CC37F-4956-488B-B47B-2B067AC305DE}"/>
    <dgm:cxn modelId="{1D038E78-B75B-48E4-A39D-DC644830DCCF}" type="presOf" srcId="{2693FD90-0879-4345-801E-BC3C94EB61F1}" destId="{7881824B-2B31-4D2E-98BD-BDAEB9F7EBC3}" srcOrd="0" destOrd="0" presId="urn:microsoft.com/office/officeart/2005/8/layout/vList2"/>
    <dgm:cxn modelId="{2C1EACA2-AA27-4361-B4BD-D3592597731A}" type="presOf" srcId="{2F32E8F4-7A81-4086-8B59-AF4937BC0958}" destId="{B792E88D-064A-4B3C-A257-CC205A05DE45}" srcOrd="0" destOrd="0" presId="urn:microsoft.com/office/officeart/2005/8/layout/vList2"/>
    <dgm:cxn modelId="{712AA646-D22B-4814-84A6-B16F689FB6C2}" type="presParOf" srcId="{7881824B-2B31-4D2E-98BD-BDAEB9F7EBC3}" destId="{D1BDF517-9EF7-4FC9-B6E9-2634B2BAB417}" srcOrd="0" destOrd="0" presId="urn:microsoft.com/office/officeart/2005/8/layout/vList2"/>
    <dgm:cxn modelId="{6F9DE347-D84D-4920-9837-B3C97E0C9E47}" type="presParOf" srcId="{7881824B-2B31-4D2E-98BD-BDAEB9F7EBC3}" destId="{B0CAF28D-3999-47F7-A187-CB2C7F78B025}" srcOrd="1" destOrd="0" presId="urn:microsoft.com/office/officeart/2005/8/layout/vList2"/>
    <dgm:cxn modelId="{944239D4-9AE3-4715-9F89-1FB5AB0646BE}" type="presParOf" srcId="{7881824B-2B31-4D2E-98BD-BDAEB9F7EBC3}" destId="{F0F27B08-FE26-47CA-82CE-0FD72A3C1158}" srcOrd="2" destOrd="0" presId="urn:microsoft.com/office/officeart/2005/8/layout/vList2"/>
    <dgm:cxn modelId="{DE44EF39-7E8F-47F9-AA5D-F0CA173824C6}" type="presParOf" srcId="{7881824B-2B31-4D2E-98BD-BDAEB9F7EBC3}" destId="{3E588A66-A972-4BAF-8F97-4401F31496FA}" srcOrd="3" destOrd="0" presId="urn:microsoft.com/office/officeart/2005/8/layout/vList2"/>
    <dgm:cxn modelId="{5003FC62-D0FC-46F9-9171-8EFDC77949A2}" type="presParOf" srcId="{7881824B-2B31-4D2E-98BD-BDAEB9F7EBC3}" destId="{B792E88D-064A-4B3C-A257-CC205A05DE45}" srcOrd="4" destOrd="0" presId="urn:microsoft.com/office/officeart/2005/8/layout/vList2"/>
    <dgm:cxn modelId="{B11352B7-A449-4244-9A96-E8E9610DE365}" type="presParOf" srcId="{7881824B-2B31-4D2E-98BD-BDAEB9F7EBC3}" destId="{24D5FCA7-BC9A-481D-854B-EF7AAB58EB7C}" srcOrd="5" destOrd="0" presId="urn:microsoft.com/office/officeart/2005/8/layout/vList2"/>
    <dgm:cxn modelId="{C95AF47E-098F-4A6C-AB2D-E149453C3CE8}" type="presParOf" srcId="{7881824B-2B31-4D2E-98BD-BDAEB9F7EBC3}" destId="{AADFD077-47D2-4DA8-8A88-D65E4B15FD4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BDF517-9EF7-4FC9-B6E9-2634B2BAB417}">
      <dsp:nvSpPr>
        <dsp:cNvPr id="0" name=""/>
        <dsp:cNvSpPr/>
      </dsp:nvSpPr>
      <dsp:spPr>
        <a:xfrm>
          <a:off x="0" y="346042"/>
          <a:ext cx="5181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Supply &amp; demand?</a:t>
          </a:r>
        </a:p>
      </dsp:txBody>
      <dsp:txXfrm>
        <a:off x="39809" y="385851"/>
        <a:ext cx="5101982" cy="735872"/>
      </dsp:txXfrm>
    </dsp:sp>
    <dsp:sp modelId="{F0F27B08-FE26-47CA-82CE-0FD72A3C1158}">
      <dsp:nvSpPr>
        <dsp:cNvPr id="0" name=""/>
        <dsp:cNvSpPr/>
      </dsp:nvSpPr>
      <dsp:spPr>
        <a:xfrm>
          <a:off x="0" y="1311219"/>
          <a:ext cx="5181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Free Market System (Rules)</a:t>
          </a:r>
        </a:p>
      </dsp:txBody>
      <dsp:txXfrm>
        <a:off x="39809" y="1351028"/>
        <a:ext cx="5101982" cy="735872"/>
      </dsp:txXfrm>
    </dsp:sp>
    <dsp:sp modelId="{B792E88D-064A-4B3C-A257-CC205A05DE45}">
      <dsp:nvSpPr>
        <dsp:cNvPr id="0" name=""/>
        <dsp:cNvSpPr/>
      </dsp:nvSpPr>
      <dsp:spPr>
        <a:xfrm>
          <a:off x="0" y="2224629"/>
          <a:ext cx="5181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Turnover &amp; Mass figures</a:t>
          </a:r>
        </a:p>
      </dsp:txBody>
      <dsp:txXfrm>
        <a:off x="39809" y="2264438"/>
        <a:ext cx="5101982" cy="735872"/>
      </dsp:txXfrm>
    </dsp:sp>
    <dsp:sp modelId="{AADFD077-47D2-4DA8-8A88-D65E4B15FD4D}">
      <dsp:nvSpPr>
        <dsp:cNvPr id="0" name=""/>
        <dsp:cNvSpPr/>
      </dsp:nvSpPr>
      <dsp:spPr>
        <a:xfrm>
          <a:off x="0" y="3138039"/>
          <a:ext cx="5181600" cy="8154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marL="0" lvl="0" indent="0" algn="l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Information</a:t>
          </a:r>
        </a:p>
      </dsp:txBody>
      <dsp:txXfrm>
        <a:off x="39809" y="3177848"/>
        <a:ext cx="5101982" cy="7358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1CA4F-8B62-82AD-D6D9-E2B508DE7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9C861D-634D-D2D0-5FC8-C8AD659223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D2B07-28A1-4FCC-D897-185878BFF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1B96EB-C37B-B056-86E6-30F92171C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D9C7B9-FE08-B79A-B1BB-117EF365E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622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0E6D1-29B9-C9CA-EFF0-0349DA96B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BD07E8-EED8-CF89-899A-C304424BE7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7850A-E1AA-9AD4-AF7A-BB293497A4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E7A91-318B-1EB3-E85C-947D66A58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7C610-D252-2AAE-9D1A-ADA3F754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690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DC020-EF98-C3B6-38E2-8E7F1B11E7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5856DA-DD8F-8409-A5F5-46B42D3EA3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CCCB4B-D059-E5D2-1DD2-93C576BC9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0AC3CB-096E-EA07-C0CE-C54BA4E079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6C3BA5-9A6D-D404-EB6E-7DC717DB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59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0A007-572E-435F-BE0A-700088E075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45049A-3D4F-4E7C-AEC3-7AEAD4A78A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A39F7-5EE4-4110-A436-DB3489805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E51069-BB6A-4044-B67A-585CCE0D0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3FE24-ABB9-45FF-80D1-AFB00E7B8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807796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0F3FE-6692-4898-90C9-B0A1D4388C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3269-0092-45F1-BC3C-8956D4F7B7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278768-AAD8-40A6-A8E5-730C4FFBE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8BA5A2-EC4B-49DE-86E9-E9FD8049D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F0C38-4631-400B-9975-BE366430B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352488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283F3-A457-412E-907D-9025645D3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8267CF-A9AD-4A4A-84A6-2DCD41D8E7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93D1F9-D120-4AFC-B8F1-1275A7BF0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C5F0FA-A95D-4624-BD33-EC7725768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5B94D0-16F4-4B47-810C-39E900C27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25529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B8044-4ED3-4A2C-88CB-55F5D7A2E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2717E-C5F3-4371-BF25-D3AFDCF9AA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90842-9BA4-4109-AA61-EA594B593D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5B4419-08FF-4807-8366-290ECC4CF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9B1127-B0D2-413C-B321-5106A389D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926FC9-DB64-4D17-AB33-EB630C0A5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91919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B963A-B95C-494D-B71A-7092923C12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D7C79F-0353-4F7C-86CE-6D7E1F80AC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62D665-9064-4740-846D-A30DB90DE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A4C353-F97B-4045-BAC7-13ACFF8A2E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1C1974-B757-4E52-81B8-8FCC56B755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2E1E2AE-C963-44AD-A3B7-425AED650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E1B2B5-86F2-488F-9635-210FF4D42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A9AB6D6-1BA9-47A9-9D59-9B2FB8F9D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00873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F9101B-F278-48AB-8847-C7035360F2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A7FCF5-9D14-422D-8FA8-54C5C5895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55EF37-8B50-4255-9197-97A356891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177299-0481-49A7-B6A9-5A3A787BDF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5936868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C73D0-F8EF-47AC-91E2-A1D89DD0D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E0ED0-6A04-4D5F-99AA-12773CF76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F801B9-2A26-4F14-AC56-76733C381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068995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4821C-DAB0-45F6-8A89-9F118F64DB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9D9D-AF9D-4E1E-9E59-41B38BEB4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B8919-7685-4B27-ABF7-FA6CC96C43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6865CD-AC31-425A-9341-5C73979EF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848346-656F-49E1-9292-1858B3068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042E73-B7D8-44B6-AC05-DCDB9398F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397725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FCBF3F-83E4-417B-227D-A42BE731A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1A698-3CD3-F255-9105-A52055988E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35DDF9-2A5E-B1A3-912B-7A834C275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1085BA-8EE6-CB99-D550-6A73696CAF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1FC518-854A-0BE2-4586-409BC882E2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4849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D3625-E968-469E-AB33-C1B1353C71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5AA883-C164-441A-8122-8A43C1FDF5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482A86-43EE-4082-BAA3-221EEDBE4E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8219AF-4242-4EDA-A45F-D52F1F336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98C930-B791-4EDB-B8F6-010D825C9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DA2B89-A75A-4A90-BD53-E72B066D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635136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86CEE-F665-4ADA-A302-CBA40D551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485BE-A297-41BB-AE58-A992F6A695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4CD71-A69C-4572-994B-A86D9421C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146DE0-D0E3-4722-AB11-ECFA53CEBE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E429A-8F69-4C5F-957B-AD0515F8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413552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72B952-D8B5-424D-A818-802078AF32C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4B359A-AEF3-4F60-BAFB-C5A44C2EC4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65169-869D-46A5-8B20-FBA2488AE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72171-EBB4-477B-9835-DADABE90F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D33DC-41CF-43B5-9873-62CE4E4A2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9359232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0B99F-49FF-4D04-B6E5-5240EF8B73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D3EECD-DECC-435A-A874-29A04EE9A0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D8B130-80FA-4A0F-8860-A7F3668EF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3BE27-E575-4875-928F-E44D46F2D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08C8A7-55C6-4315-A6B2-DB5E4C999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10186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F2893-2DE6-4EDE-85E2-C4FECFD07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FE47CC-A8AE-4419-82A7-1009ABBD74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9F461E-A918-43BD-B8E4-6E65C628D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399DB-9AA0-46F0-83F1-CFBEE3096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52EB85-54A7-47FB-9442-0F02A94C0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710099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3C8E9-BE9B-4D64-8CF5-4D65E6CB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2D4F8F-24C8-4F2D-B7B4-7DA4885517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B2FAEB-4018-4EB7-8EDD-21B48156C1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B519-D43A-4CDB-9CA8-8D0DBCEE65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E86463-E6F7-4BC0-ABD0-385E9E715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36305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88D53-0E0C-4F21-853F-BDAB2904C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15F78-BC18-4FF7-80E8-98503AACAB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4B52B6-9352-4080-B6A4-0464EFC483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0CD117-AB1B-4A4C-9CC6-4B6F0E06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BEB880-E754-4405-BC91-F167BA809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C7A42B-BBBC-4828-81EB-30D3F9459F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8544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8A079-14A6-4875-A4B0-C5133CFAF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C6E70-7305-49F4-9D69-B1C7EA1B2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40657A-E466-4895-BF3A-CD0296F30A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4D2C36-28D2-4C62-A533-B00EBE4082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AD7CFB-978C-46CC-A934-80BD854BB1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164A07-25ED-43E6-8CF0-968FA1F825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BB477D-E29E-46F2-A8DE-DE0584AAFB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D1784E-29FB-4D05-B54F-F24F595B7C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8365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A2A5F-D391-403A-ADC4-2ECEBE611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BAD8C0-7469-44A8-BEB7-E125B1F468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3D20F3-E1EF-47E6-A211-447A75F4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D60092-502C-41C0-BC0E-BD5148826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26444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529411-14C8-4192-9D7D-8CC6A10BB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DB91E15-1D23-4CBC-8BDD-E745E2D71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191FA5-7BB2-491A-923E-32222C84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176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7F3CC-FFAE-FB20-5E4C-FC9211F86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75D629-6193-2CD4-35FD-1D00162771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02DF35-D6A0-F106-0449-6AB3E4AB7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A3012D-E975-4F9C-B2DB-8CDC832DB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B2C072-80E5-085A-4CAE-AE56CC7B8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966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708B-2EDE-4808-8733-F90862CB7D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404DD-BFB0-4023-BFE8-11F4F6483A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6B575D-15F7-4F2A-A86D-09815D00DF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89410C-73EB-473F-AE14-642CB2D79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3ADF6-B054-48D0-BFD7-730012788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1DA49D-7ECF-417F-9559-A801B32E8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22664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0DDF28-0092-4139-B267-84DDDA6CD9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FFD6A3-3EF1-440B-BE81-842A3BE99B6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8FB50E-EC9F-4DEF-A2B8-4912E0EC25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D9764A-1E5A-4BBA-AF3A-EE4B518B0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BA5F30-BDEA-4BA2-B986-F7B4F6888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F3322B-624F-4900-953F-FBC0CA176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596276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47043-91A0-4AB8-A4B9-A58D687CF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529442-9767-4763-B145-BE8A28AB83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6900B-12D3-4948-A3EE-F8A581867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96D141-8518-4DEF-A3C4-80F7C78D6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32D27-8C38-4351-B2F5-8AC36E1363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48125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7C1FA0-40B9-4CD7-9F4E-5DF429E94F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0E1AC7-E542-4E92-B1B5-27C1379D9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A1F18-3C3B-4487-8137-4C86A27FE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27991-C2AC-4BD7-B132-B6C3CDD60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21EB58-E43E-4D83-8C7E-28E2DDF6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4618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9900AF-05B9-E810-33C8-78DD6EF49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FB1D2B-E093-25D0-AE10-66551EA182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867A86-B095-841A-794B-19894FA312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78A32A-526E-F667-E1AC-266B8B730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134277-71B1-09D6-2599-EB502DE52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EC647-6EAE-B84A-9431-AC26B33A5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1319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DAD4-0B83-034C-EAB1-9E7856961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65796-8422-DDE5-D866-6BC35C0269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2B0B86-CB12-3A92-5D39-33579F63EA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7936E2-1A40-E188-F169-8A7DEB6F61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94C8728-D3B7-A033-6FC0-D043A9123D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4991A5-9452-B640-A546-D3C7A2FB19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5D3D808-EC26-EEDE-38C6-8FE9A8502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42B81AF-AEE7-B199-9320-F53F368389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1942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CCF0AF-E3C8-4D5C-BFCE-BDC91F6D2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63B756-CB40-28E8-3E99-73EF621F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1F9197-D3E0-E800-9606-20C574BA2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66DF31-FF69-55E8-EBFB-23DDA295B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502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545FC01-0BF0-18FF-8E7D-F2F2A1A090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93055F-63D2-B1D9-0B4B-79D95DD514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24BDB-7922-1BB3-0D2F-C6453688C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78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9F449-ACB1-2AD4-0BDA-9945E6FE5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1C1D3-75D7-5526-9EA8-5543D9A94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19E2AE-5D3C-A42F-6D56-0ED8D52D8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B169E-A9D6-84F5-4065-15EBE0BB59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80F63C-9DBC-A9C8-DD61-4745D55B8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B25B73-0784-2BDE-FFD6-35331CA3F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035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7C8D2D-93F4-3D27-7548-60B7EC7046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1DD789-AFC3-F23A-932C-78F80FA106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EEB3FA-74B6-5EE0-3272-5CE246D94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09CEEA-0247-283C-3B55-B17742591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EE7AAD-8916-2394-74EB-0B2E841D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A07A7A-C27C-6931-DC29-B7ADF8D43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813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DE06DE-0F1D-5376-5D05-21639D7C3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BA996F-9583-1067-E79D-11DE41AC1C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F4A0A-7920-FD70-0507-64189A438EA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2EFDC-E630-4772-B961-DEA792E6B18D}" type="datetimeFigureOut">
              <a:rPr lang="en-US" smtClean="0"/>
              <a:t>8/11/2022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927DB9-9802-5937-4CAE-58CDC92816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D3A78C-0D3C-0D74-1093-936DC6CD4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3EEA13-AB17-4D9C-84C6-A9BE23A9088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8287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DBD04D0-B377-402C-8432-7BF82B59B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BFAFD7-34C2-44DD-983B-662E8668AF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A1582-81F0-4387-AD83-0B885F7DD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67152D-947C-4A2C-9B22-E81E1188F0E5}" type="datetimeFigureOut">
              <a:rPr lang="en-ZA" smtClean="0"/>
              <a:t>2022/08/11</a:t>
            </a:fld>
            <a:endParaRPr lang="en-ZA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356BC0-C0ED-4020-8C54-1FF784D614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BBE3AE-CA0E-4C68-9579-2F680D2B5C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F6716E-228D-4001-8A04-CC69FFC4B66F}" type="slidenum">
              <a:rPr lang="en-ZA" smtClean="0"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62081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4EFD40-96B5-4504-8EDF-C604E1202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4616F-A1F8-47FF-A5A8-03D88E2EB5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4D1B8B-F726-4F6E-B29D-4A52E30E09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E4A6F-ADA7-41B4-BF7B-25BBD214A668}" type="datetimeFigureOut">
              <a:rPr lang="en-GB" smtClean="0"/>
              <a:t>11/08/2022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39258-5888-4F05-B604-AB8CFF680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77DB21-2DB5-4012-B31A-79192943CD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BC386-F708-474B-9DC2-D7D081D7ADC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232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jpe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28.xml"/><Relationship Id="rId1" Type="http://schemas.openxmlformats.org/officeDocument/2006/relationships/tags" Target="../tags/tag1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vestopedia.com/terms/s/spotprice.asp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investopedia.com/terms/l/law-of-supply-demand.as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8555C5B3-193A-4749-9AFD-682E53CDDE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AE06A6-F76A-41C9-827A-C561B0044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3"/>
            <a:ext cx="12192000" cy="6858000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9F9D4E8-0639-444B-949B-951858506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80861" y="0"/>
            <a:ext cx="7661934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45000"/>
                </a:schemeClr>
              </a:gs>
              <a:gs pos="100000">
                <a:srgbClr val="000000">
                  <a:alpha val="29000"/>
                </a:srgb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E3DA7A2-ED70-4BBA-AB72-00AD461FA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80862" y="-6"/>
            <a:ext cx="11711138" cy="6410334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rgbClr val="000000">
                  <a:alpha val="41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E5527D-3254-F823-A117-36150BA981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7208" y="857251"/>
            <a:ext cx="5044992" cy="2204001"/>
          </a:xfrm>
        </p:spPr>
        <p:txBody>
          <a:bodyPr anchor="b">
            <a:normAutofit/>
          </a:bodyPr>
          <a:lstStyle/>
          <a:p>
            <a:pPr algn="l"/>
            <a:r>
              <a:rPr lang="en-US" sz="4800" dirty="0">
                <a:solidFill>
                  <a:srgbClr val="FFFFFF"/>
                </a:solidFill>
              </a:rPr>
              <a:t>You say you are an agent, on a market, in South Africa? 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C485432-3647-4218-B5D3-15D3FA222B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844797" y="-489206"/>
            <a:ext cx="2502408" cy="12191998"/>
          </a:xfrm>
          <a:prstGeom prst="rect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8000">
                <a:schemeClr val="accent1">
                  <a:lumMod val="50000"/>
                  <a:alpha val="0"/>
                </a:schemeClr>
              </a:gs>
            </a:gsLst>
            <a:lin ang="10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DECF7F-4A6D-09C8-197B-A70316802E8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208" y="4756265"/>
            <a:ext cx="4393278" cy="1244483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11 August 2022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Francois Knowles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F4AFDDCA-6ABA-4D23-8A5C-1BF0F43081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90589" y="1062544"/>
            <a:ext cx="4756162" cy="475616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ED82B5BD-C759-B8B7-BE93-EA5BBDCDD5A8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0363" y="2108877"/>
            <a:ext cx="3297556" cy="265453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461320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0A89F31-4AE0-5284-A050-06ED8355A4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Constitution and information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8A91FC-95F2-9253-91B9-029673FC08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Section 32. of the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Constitution,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Access to information.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	Everyone has the right of access to- 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(a) any information held by the state; and 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	(b) any information that is held by another person and that 	is required for the exercise or protection of any rights. </a:t>
            </a:r>
          </a:p>
          <a:p>
            <a:pPr marL="0" indent="0" algn="just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	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National legislation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must be enacted to give effect to this 	right 	and may provide for reasonable measures to alleviate 	the 	administrative and financial burden on the state. 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0528477-F9FD-21BF-A87C-1B21C9A5F62D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17918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1F7A0F8-6505-5A4E-CA91-1FD3591729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POPI Act (POPIA)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688A5-C9E7-81D3-BAAB-D1A1EC2FC7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Promotion of Personal Information Act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Act 4 of 2013.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Came into effect on 1 July 2021. 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Aim – ensuring responsible &amp; effective management of personal information privacy (mandatory for APAC, Agencies &amp; Agents).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Principles: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Lawful use of information – transparent collection; used &amp; retained for specific predefined &amp; functional purposes.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Quality – current, complete &amp; accurate.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Security safeguards – loss through theft and/or unauthorized access.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Ownership retainment.  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63B79A52-3210-EA4E-B3EE-09EA3C69CE7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2873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C69E1-DB9E-27A1-A04E-F8D65C3DF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Competition Commission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E01EB0-8219-7214-4D5C-95B6CDBB61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Published their intent for a SA Fresh Produce Market Inquiry.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25 March 2022.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APAC met the CC on 22 April 2022.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Outcome &amp; way forward: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APAC committed its full support &amp; believes that the goals of the inquiry are aligned with its own goals – we desire a clean industry with good &amp; fair practices. </a:t>
            </a:r>
          </a:p>
          <a:p>
            <a:pPr lvl="1" algn="just"/>
            <a:r>
              <a:rPr lang="en-GB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APAC agrees that a high-level inquiry which aims to submit a report within 18 months is preferable as there is lots of data to dig through, and that anything else that may not form part of this inquiry be investigated at a later date. There are over 150 pieces of legislation that impact agriculture.</a:t>
            </a:r>
            <a:endParaRPr lang="en-US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6C3F588-EF6A-422E-4ACC-4D69D80F1D3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513153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D65DE6-AE5C-D018-8916-9E5AA65E5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Consumer Protection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E63AC-EA33-26D9-0F4D-7569466B6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0" i="1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Consumer Protection Act</a:t>
            </a: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1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r>
              <a:rPr lang="en-US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Act 68 of 2008.</a:t>
            </a:r>
          </a:p>
          <a:p>
            <a:pPr algn="just"/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Signed on </a:t>
            </a: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24 April 2009.</a:t>
            </a:r>
          </a:p>
          <a:p>
            <a:pPr algn="just"/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urpose of the Act is to protect the interests of all consumers, ensure accessible, transparent and efficient redress for consumers who are subjected to abuse or exploitation in the marketplace.</a:t>
            </a:r>
          </a:p>
          <a:p>
            <a:pPr algn="just"/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b="0" i="0" dirty="0">
                <a:solidFill>
                  <a:srgbClr val="11111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 give effect to internationally recognized consumer rights.</a:t>
            </a:r>
          </a:p>
          <a:p>
            <a:pPr algn="just"/>
            <a:r>
              <a:rPr lang="en-US" dirty="0">
                <a:solidFill>
                  <a:srgbClr val="1111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is the impact on the business of Agents?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471D1DA7-C9A5-5107-CD54-FAE3A906B8D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9946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9">
            <a:extLst>
              <a:ext uri="{FF2B5EF4-FFF2-40B4-BE49-F238E27FC236}">
                <a16:creationId xmlns:a16="http://schemas.microsoft.com/office/drawing/2014/main" id="{84DF55BE-B4AB-4BA1-BDE1-E9F7FB3F11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BB0BE2-30BC-BC44-B14B-F1A9722E7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5360" y="539578"/>
            <a:ext cx="8656319" cy="720262"/>
          </a:xfrm>
        </p:spPr>
        <p:txBody>
          <a:bodyPr>
            <a:normAutofit/>
          </a:bodyPr>
          <a:lstStyle/>
          <a:p>
            <a:r>
              <a:rPr lang="en-US" sz="4000" dirty="0"/>
              <a:t>Standards in the Fresh Produce Industry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8F61B-95D6-6D67-F5BD-027F8757F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383" y="1259840"/>
            <a:ext cx="8470063" cy="4840279"/>
          </a:xfrm>
        </p:spPr>
        <p:txBody>
          <a:bodyPr>
            <a:noAutofit/>
          </a:bodyPr>
          <a:lstStyle/>
          <a:p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Metrology (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scientific study of measurement)</a:t>
            </a:r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National Regulator for Compulsory Regulations (NRCS)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National Regulator for Compulsory Specifications Act</a:t>
            </a:r>
            <a:r>
              <a:rPr lang="en-US" b="0" i="0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Act 5​​ of 2008 &amp; the </a:t>
            </a:r>
            <a:r>
              <a:rPr lang="en-US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Legal Metrology Act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Act 9 of 2014.</a:t>
            </a:r>
            <a:endParaRPr lang="en-US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US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Weight</a:t>
            </a:r>
          </a:p>
          <a:p>
            <a:r>
              <a:rPr lang="en-US" sz="24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Standards Act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b="0" i="1" dirty="0"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Agricultural Product Standards Act</a:t>
            </a:r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Act 119 of 1990</a:t>
            </a:r>
          </a:p>
          <a:p>
            <a:pPr lvl="1"/>
            <a:r>
              <a:rPr lang="en-US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 provide for control over the sale and export of certain agricultural products, control over the sale of certain imported agricultural products; and control over other related products; and for matters connected therewith.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PROKON</a:t>
            </a:r>
            <a:endParaRPr lang="en-US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7AC403E7-6ED9-3B4E-B972-EC0203C5D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19164" y="3641456"/>
            <a:ext cx="1794644" cy="2458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D2CCDE-3192-62A5-8FA9-00EB0EE5D1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193" y="1610274"/>
            <a:ext cx="2937588" cy="81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2822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82C361-9F7B-B62A-8FCE-9FF5183D31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By-laws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B71B6-FDFB-8A76-0CB2-484908C9F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348" y="1371601"/>
            <a:ext cx="9543332" cy="483518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The purpose of a By-law is aimed at governing all aspects that cannot be dealt with through operational policies or specific arrangements with role players such as lease contracts and rental agreements. </a:t>
            </a:r>
          </a:p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Current revisions: </a:t>
            </a:r>
          </a:p>
          <a:p>
            <a:pPr lvl="1"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Joburg Market.</a:t>
            </a:r>
          </a:p>
          <a:p>
            <a:pPr lvl="1"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Durban Market (Wholesale Market Agents). </a:t>
            </a:r>
          </a:p>
          <a:p>
            <a:pPr lvl="1"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Tshwane Market (Section 11 – valid service level agreement). </a:t>
            </a:r>
          </a:p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Agent input crucial. Public participation. Promulgation. </a:t>
            </a:r>
          </a:p>
          <a:p>
            <a:pPr algn="just"/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Can never supersede the </a:t>
            </a:r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Produce Agents’ Act</a:t>
            </a:r>
            <a:r>
              <a:rPr lang="en-US" altLang="en-US" dirty="0">
                <a:latin typeface="Arial" panose="020B0604020202020204" pitchFamily="34" charset="0"/>
                <a:cs typeface="Arial" panose="020B0604020202020204" pitchFamily="34" charset="0"/>
              </a:rPr>
              <a:t>, Act 12 of 1992.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Market Fees published </a:t>
            </a:r>
            <a:r>
              <a:rPr lang="en-US" b="1" u="sng" dirty="0">
                <a:latin typeface="Arial" panose="020B0604020202020204" pitchFamily="34" charset="0"/>
                <a:cs typeface="Arial" panose="020B0604020202020204" pitchFamily="34" charset="0"/>
              </a:rPr>
              <a:t>yearly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Municipal Systems Act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Act 32 of 2000), as amended, read with Section 14 of the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Municipal Property Rates Act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Act 6 of 2004. 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F4FA25A-588A-444C-A14B-77DFC259D7C1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6043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609FF9A-4FCE-468E-A86A-C9AB525EAE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21E12D4-3A88-428D-8E5E-AF1AFD923D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Fruits and vegetables in crates">
            <a:extLst>
              <a:ext uri="{FF2B5EF4-FFF2-40B4-BE49-F238E27FC236}">
                <a16:creationId xmlns:a16="http://schemas.microsoft.com/office/drawing/2014/main" id="{27BB23A2-A643-0030-81D5-769721227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0000"/>
          </a:blip>
          <a:srcRect t="21938" b="306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D5B8EC0-759A-7E19-548D-7057F76A646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914402"/>
            <a:ext cx="10515600" cy="298592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What is happening at our once majestic markets? </a:t>
            </a:r>
          </a:p>
        </p:txBody>
      </p:sp>
    </p:spTree>
    <p:extLst>
      <p:ext uri="{BB962C8B-B14F-4D97-AF65-F5344CB8AC3E}">
        <p14:creationId xmlns:p14="http://schemas.microsoft.com/office/powerpoint/2010/main" val="14975752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B7FD1-0F9E-8347-9BD8-6FB4165072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state of fresh produce markets in SA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3EC28A-9DED-208E-4F67-E4523D9C8B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markets are in general “ ‘n bietjie vrot”.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 us remind ourselves of the following 4 pillars: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Security.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Maintenance.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Hygiene.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management.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Legal action: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Matlotsana Market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Tshwane Market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Joburg Market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Many more (East London Market – Wifi)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we accept this?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BDE593D-ECD8-2341-EA44-FBCF6E467B6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122867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EF2F0-FDF6-3EB8-A1AC-65C8E1B7BA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Lack of operational ownership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14B9C-00A5-478F-1498-7E9794AC2D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Project Rebirth, as a voluntary project has failed.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Basic services neglected: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upkeep.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Cleaning (failing EPWP projects).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consignment or stock control.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visibility &amp; couldn’t care attitudes.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Bulling tactics.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“Ons sal self” projects.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Noise!!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207EBEDA-F4B3-D722-60DC-BACDAD246E5F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77263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C703-4D7B-DB07-88C5-5337324EBB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Constitution &amp;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F4677-AFB2-9079-2206-AFDDD73BF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In Chapter 5, section 83(1) of the </a:t>
            </a:r>
            <a:r>
              <a:rPr lang="en-US" sz="2400" b="0" i="1" u="none" strike="noStrike" baseline="0" dirty="0">
                <a:latin typeface="Arial" panose="020B0604020202020204" pitchFamily="34" charset="0"/>
              </a:rPr>
              <a:t>Local Government Municipal Structures Act, </a:t>
            </a:r>
            <a:r>
              <a:rPr lang="en-US" sz="2400" b="0" i="0" u="none" strike="noStrike" baseline="0" dirty="0">
                <a:latin typeface="Arial" panose="020B0604020202020204" pitchFamily="34" charset="0"/>
              </a:rPr>
              <a:t>1998 (Act 117 of 1998) specific (constitutional) functions and powers are assigned to municipalities. These powers and functions are embedded in the Constitution (section 156(1)(a)), allocating to a municipality the executive authority to administer local government matters as listed in part B, schedule 5. </a:t>
            </a: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b="0" i="0" u="none" strike="noStrike" baseline="0" dirty="0">
                <a:latin typeface="Arial" panose="020B0604020202020204" pitchFamily="34" charset="0"/>
              </a:rPr>
              <a:t>This authority allows for, among other things, the establishment, control and operation of fresh-produce markets by municipalities in their areas of jurisdiction. By virtue of section 156(4), the administration of a market is assigned to local government only if it can effectively perform and administer this function locally and has the required capacity to do so. </a:t>
            </a:r>
            <a:endParaRPr lang="en-US" sz="2400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8E3A760-D6B1-21D3-8FCD-908C304E1BD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907693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2" descr="See the source image">
            <a:extLst>
              <a:ext uri="{FF2B5EF4-FFF2-40B4-BE49-F238E27FC236}">
                <a16:creationId xmlns:a16="http://schemas.microsoft.com/office/drawing/2014/main" id="{D01EADAE-D256-9462-6D0E-0A732CD01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3047" y="10"/>
            <a:ext cx="12191999" cy="68579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E236A3-E4B6-5B68-5E96-E2AF75FC8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The elephants in the Room!</a:t>
            </a:r>
          </a:p>
        </p:txBody>
      </p:sp>
    </p:spTree>
    <p:extLst>
      <p:ext uri="{BB962C8B-B14F-4D97-AF65-F5344CB8AC3E}">
        <p14:creationId xmlns:p14="http://schemas.microsoft.com/office/powerpoint/2010/main" val="2192235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380E0-03A4-BB09-6B94-AD59DDE89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199880" cy="1325563"/>
          </a:xfrm>
        </p:spPr>
        <p:txBody>
          <a:bodyPr/>
          <a:lstStyle/>
          <a:p>
            <a:r>
              <a:rPr lang="en-US" dirty="0"/>
              <a:t>Diluting the commission model (wholesalers)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57BD5-7FB5-2BC9-6F9C-0B0289C713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Placement of a wholesaler on the Commission Market Sales Floor.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Recipe for disaster!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Disclaimer – let us talk to one another. Not all ideas must be dismissed and should be considered.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Inclusivity! 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4B6E5FE4-653C-FFDA-DBA6-A9549192AB6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69965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629DD-CF38-81E0-7CAB-76CB34AD8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Claims at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94BA5-0D86-A697-7C67-AA883EC903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Various claims at markets due to bad infrastructure or management.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Resulting claims not honoured by Market Authorities / Municipalities.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Claims procedure generally contained in By-laws and/or SOP’s. 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Insurance turnaround time – about a month.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Accountability to farmers “should” not be the responsibility of agents!</a:t>
            </a:r>
          </a:p>
          <a:p>
            <a:pPr algn="just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APAC will drive this issue as a national imperative.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0803A51-5D9A-AD3D-5251-20B87F366B10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18655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Sparklers on glass jar">
            <a:extLst>
              <a:ext uri="{FF2B5EF4-FFF2-40B4-BE49-F238E27FC236}">
                <a16:creationId xmlns:a16="http://schemas.microsoft.com/office/drawing/2014/main" id="{7AC001EE-6BB9-3FE4-971B-04AE4E018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30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0D08054-C4D0-B8BA-4884-A32FD8F364B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solidFill>
                  <a:srgbClr val="FFFFFF"/>
                </a:solidFill>
              </a:rPr>
              <a:t>Agents </a:t>
            </a:r>
            <a:br>
              <a:rPr lang="en-US" sz="5200" dirty="0">
                <a:solidFill>
                  <a:srgbClr val="FFFFFF"/>
                </a:solidFill>
              </a:rPr>
            </a:br>
            <a:r>
              <a:rPr lang="en-US" sz="5200" dirty="0">
                <a:solidFill>
                  <a:srgbClr val="FFFFFF"/>
                </a:solidFill>
              </a:rPr>
              <a:t>A time to shine!</a:t>
            </a:r>
          </a:p>
        </p:txBody>
      </p:sp>
    </p:spTree>
    <p:extLst>
      <p:ext uri="{BB962C8B-B14F-4D97-AF65-F5344CB8AC3E}">
        <p14:creationId xmlns:p14="http://schemas.microsoft.com/office/powerpoint/2010/main" val="14642789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25F302-27C5-414F-97F8-6EA0A6C028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30A36F8-48C2-4842-A87B-8CE8DF4E7F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F451A30-466B-4996-9BA5-CD6ABCC6D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1774" y="623275"/>
            <a:ext cx="10905053" cy="5607882"/>
          </a:xfrm>
          <a:prstGeom prst="rect">
            <a:avLst/>
          </a:prstGeom>
          <a:noFill/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0C554-9422-1C09-09CE-A42354D282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3356" y="1188637"/>
            <a:ext cx="9984615" cy="1597228"/>
          </a:xfrm>
        </p:spPr>
        <p:txBody>
          <a:bodyPr>
            <a:normAutofit/>
          </a:bodyPr>
          <a:lstStyle/>
          <a:p>
            <a: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  <a:t>APAC &amp; Agents</a:t>
            </a:r>
            <a:br>
              <a:rPr lang="en-US" sz="51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5100" dirty="0"/>
          </a:p>
        </p:txBody>
      </p:sp>
      <p:pic>
        <p:nvPicPr>
          <p:cNvPr id="4" name="Picture 3" descr="A screen shot of a computer&#10;&#10;Description automatically generated">
            <a:extLst>
              <a:ext uri="{FF2B5EF4-FFF2-40B4-BE49-F238E27FC236}">
                <a16:creationId xmlns:a16="http://schemas.microsoft.com/office/drawing/2014/main" id="{B1C15A36-597A-15A2-0018-8E2A5242D1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73" b="15628"/>
          <a:stretch/>
        </p:blipFill>
        <p:spPr>
          <a:xfrm>
            <a:off x="1123357" y="3018327"/>
            <a:ext cx="3533985" cy="2728198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B8DDE2-3DA2-22E7-D3FE-057FF03E0C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5260" y="2998278"/>
            <a:ext cx="4428236" cy="2728198"/>
          </a:xfrm>
        </p:spPr>
        <p:txBody>
          <a:bodyPr anchor="t">
            <a:norm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IMASA – the interface.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Together we are stronger (Indaba – 11 May 2022).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366114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F988F31-74A2-3CA9-1826-E6CE4681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938076"/>
          </a:xfrm>
        </p:spPr>
        <p:txBody>
          <a:bodyPr>
            <a:normAutofit/>
          </a:bodyPr>
          <a:lstStyle/>
          <a:p>
            <a:r>
              <a:rPr lang="en-US" dirty="0"/>
              <a:t>Oversupply @ markets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CD3433-BC5A-AFBA-1D7D-B168FBDB0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482589"/>
            <a:ext cx="3816096" cy="3694373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export.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Problems with import.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Flooding our markets: 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Oranges</a:t>
            </a:r>
          </a:p>
          <a:p>
            <a:pPr lvl="1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Bananas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Opportunity for markets to shine!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 are not in the game of “welfare”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3B58331-3C52-8CD4-DA7F-E148AF710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7" r="-1" b="-1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Picture 4" descr="A picture containing text, marketplace, produce, sale&#10;&#10;Description automatically generated">
            <a:extLst>
              <a:ext uri="{FF2B5EF4-FFF2-40B4-BE49-F238E27FC236}">
                <a16:creationId xmlns:a16="http://schemas.microsoft.com/office/drawing/2014/main" id="{FCC9F57F-6912-BCA2-ED95-9B350F512C2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04" b="1699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135366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4D564-F0C8-A242-7E89-9A4F07012D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Agent Professionalism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C9F396-1CB3-2714-9C65-7A55BA4CFE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status &amp; dignity of being an agent!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Integrity – through ethical trade!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compassionate – we serve amazing farmers!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the part.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Play the part (stick to the rules).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 the best that you can be. 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70885C1B-4D85-8318-3408-20C2FA924699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87261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9136E-4710-91E2-7A2D-97CE6449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Final thoughts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43A8E-2969-A330-0B62-7BDDBAAB2F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No farmer – no industry!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undeniable crucial role that agents play.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 us talk more.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Let us rock ‘n roll in a beautiful industry. </a:t>
            </a:r>
          </a:p>
          <a:p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126678D4-9677-D4BF-9DC0-1D26A47F7FCC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744480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C7C1388-4F0F-452B-8D74-192075D157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2550" y="1122363"/>
            <a:ext cx="3308130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15646B-6D79-48D6-A28C-1B71EA8C0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22549" y="3602038"/>
            <a:ext cx="3308131" cy="1655762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4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Picture 7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22D1189F-67FB-4D1F-90A8-5ADD75E6428F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1320" y="903596"/>
            <a:ext cx="6274296" cy="505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667678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4CBDB-02F6-713C-1A5B-14EDEAE7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APAC’s mandate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E4B28-5150-E0FD-D5E5-093609AEDE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Our Objective: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regulate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occupations of fresh produce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export and livestock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agents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to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maintain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status and dignity of those occupations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and the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integrity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of those practicing those occupations.</a:t>
            </a: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Section 9 of the </a:t>
            </a:r>
            <a:r>
              <a:rPr lang="en-US" sz="24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Agricultural Produce Agents Act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Act 12 of 1992. 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D9F8E1-3EC3-D841-C2C5-825122FE3966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99950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1C726-2284-C079-30B1-56DA14FBB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 to basics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29C206-294F-0F47-C362-A310C4DDAF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Regulate (who)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occupation of a fresh produce agent.</a:t>
            </a:r>
          </a:p>
          <a:p>
            <a:pPr lvl="1" algn="just"/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22 of the </a:t>
            </a:r>
            <a:r>
              <a:rPr lang="en-US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Constitution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1996 (Bill of Rights)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- Freedom of trade, occupation and profession. Every citizen has the right to </a:t>
            </a:r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their trade, occupation or profession freely. The practice of a trade, occupation or profession may be regulated by law. 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Maintain (what)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status and dignity of that occupation.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integrity of those practicing that occupation.</a:t>
            </a:r>
          </a:p>
          <a:p>
            <a:pPr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How?</a:t>
            </a:r>
          </a:p>
          <a:p>
            <a:pPr lvl="1" algn="just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Training, “unconditional” support &amp; the right narrative. </a:t>
            </a:r>
          </a:p>
          <a:p>
            <a:pPr lvl="1" algn="just"/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The agriculture and </a:t>
            </a:r>
            <a:r>
              <a:rPr lang="en-US" b="0" i="0" dirty="0" err="1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agro</a:t>
            </a:r>
            <a:r>
              <a:rPr lang="en-US" b="0" i="0" dirty="0">
                <a:solidFill>
                  <a:srgbClr val="111111"/>
                </a:solidFill>
                <a:effectLst/>
                <a:latin typeface="Roboto" panose="02000000000000000000" pitchFamily="2" charset="0"/>
              </a:rPr>
              <a:t>-processing masterplan.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671EEE17-346E-95F2-DF4E-81AF7DFFEEEB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16697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5">
            <a:extLst>
              <a:ext uri="{FF2B5EF4-FFF2-40B4-BE49-F238E27FC236}">
                <a16:creationId xmlns:a16="http://schemas.microsoft.com/office/drawing/2014/main" id="{68785729-27B7-4052-BB30-96B78D16A731}"/>
              </a:ext>
            </a:extLst>
          </p:cNvPr>
          <p:cNvSpPr>
            <a:spLocks/>
          </p:cNvSpPr>
          <p:nvPr/>
        </p:nvSpPr>
        <p:spPr bwMode="auto">
          <a:xfrm>
            <a:off x="3552438" y="3070966"/>
            <a:ext cx="7199645" cy="3144377"/>
          </a:xfrm>
          <a:custGeom>
            <a:avLst/>
            <a:gdLst>
              <a:gd name="T0" fmla="*/ 454 w 454"/>
              <a:gd name="T1" fmla="*/ 172 h 177"/>
              <a:gd name="T2" fmla="*/ 443 w 454"/>
              <a:gd name="T3" fmla="*/ 167 h 177"/>
              <a:gd name="T4" fmla="*/ 443 w 454"/>
              <a:gd name="T5" fmla="*/ 170 h 177"/>
              <a:gd name="T6" fmla="*/ 102 w 454"/>
              <a:gd name="T7" fmla="*/ 170 h 177"/>
              <a:gd name="T8" fmla="*/ 63 w 454"/>
              <a:gd name="T9" fmla="*/ 130 h 177"/>
              <a:gd name="T10" fmla="*/ 102 w 454"/>
              <a:gd name="T11" fmla="*/ 91 h 177"/>
              <a:gd name="T12" fmla="*/ 293 w 454"/>
              <a:gd name="T13" fmla="*/ 91 h 177"/>
              <a:gd name="T14" fmla="*/ 336 w 454"/>
              <a:gd name="T15" fmla="*/ 47 h 177"/>
              <a:gd name="T16" fmla="*/ 293 w 454"/>
              <a:gd name="T17" fmla="*/ 3 h 177"/>
              <a:gd name="T18" fmla="*/ 11 w 454"/>
              <a:gd name="T19" fmla="*/ 3 h 177"/>
              <a:gd name="T20" fmla="*/ 11 w 454"/>
              <a:gd name="T21" fmla="*/ 3 h 177"/>
              <a:gd name="T22" fmla="*/ 6 w 454"/>
              <a:gd name="T23" fmla="*/ 0 h 177"/>
              <a:gd name="T24" fmla="*/ 0 w 454"/>
              <a:gd name="T25" fmla="*/ 5 h 177"/>
              <a:gd name="T26" fmla="*/ 6 w 454"/>
              <a:gd name="T27" fmla="*/ 11 h 177"/>
              <a:gd name="T28" fmla="*/ 11 w 454"/>
              <a:gd name="T29" fmla="*/ 7 h 177"/>
              <a:gd name="T30" fmla="*/ 11 w 454"/>
              <a:gd name="T31" fmla="*/ 7 h 177"/>
              <a:gd name="T32" fmla="*/ 293 w 454"/>
              <a:gd name="T33" fmla="*/ 7 h 177"/>
              <a:gd name="T34" fmla="*/ 332 w 454"/>
              <a:gd name="T35" fmla="*/ 47 h 177"/>
              <a:gd name="T36" fmla="*/ 293 w 454"/>
              <a:gd name="T37" fmla="*/ 87 h 177"/>
              <a:gd name="T38" fmla="*/ 102 w 454"/>
              <a:gd name="T39" fmla="*/ 87 h 177"/>
              <a:gd name="T40" fmla="*/ 59 w 454"/>
              <a:gd name="T41" fmla="*/ 130 h 177"/>
              <a:gd name="T42" fmla="*/ 102 w 454"/>
              <a:gd name="T43" fmla="*/ 174 h 177"/>
              <a:gd name="T44" fmla="*/ 443 w 454"/>
              <a:gd name="T45" fmla="*/ 174 h 177"/>
              <a:gd name="T46" fmla="*/ 443 w 454"/>
              <a:gd name="T47" fmla="*/ 177 h 177"/>
              <a:gd name="T48" fmla="*/ 454 w 454"/>
              <a:gd name="T49" fmla="*/ 172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</a:cxnLst>
            <a:rect l="0" t="0" r="r" b="b"/>
            <a:pathLst>
              <a:path w="454" h="177">
                <a:moveTo>
                  <a:pt x="454" y="172"/>
                </a:moveTo>
                <a:cubicBezTo>
                  <a:pt x="443" y="167"/>
                  <a:pt x="443" y="167"/>
                  <a:pt x="443" y="167"/>
                </a:cubicBezTo>
                <a:cubicBezTo>
                  <a:pt x="443" y="170"/>
                  <a:pt x="443" y="170"/>
                  <a:pt x="443" y="170"/>
                </a:cubicBezTo>
                <a:cubicBezTo>
                  <a:pt x="102" y="170"/>
                  <a:pt x="102" y="170"/>
                  <a:pt x="102" y="170"/>
                </a:cubicBezTo>
                <a:cubicBezTo>
                  <a:pt x="80" y="170"/>
                  <a:pt x="63" y="152"/>
                  <a:pt x="63" y="130"/>
                </a:cubicBezTo>
                <a:cubicBezTo>
                  <a:pt x="63" y="108"/>
                  <a:pt x="80" y="91"/>
                  <a:pt x="102" y="91"/>
                </a:cubicBezTo>
                <a:cubicBezTo>
                  <a:pt x="293" y="91"/>
                  <a:pt x="293" y="91"/>
                  <a:pt x="293" y="91"/>
                </a:cubicBezTo>
                <a:cubicBezTo>
                  <a:pt x="317" y="91"/>
                  <a:pt x="336" y="71"/>
                  <a:pt x="336" y="47"/>
                </a:cubicBezTo>
                <a:cubicBezTo>
                  <a:pt x="336" y="23"/>
                  <a:pt x="317" y="3"/>
                  <a:pt x="293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1" y="3"/>
                  <a:pt x="11" y="3"/>
                  <a:pt x="11" y="3"/>
                </a:cubicBezTo>
                <a:cubicBezTo>
                  <a:pt x="10" y="1"/>
                  <a:pt x="8" y="0"/>
                  <a:pt x="6" y="0"/>
                </a:cubicBezTo>
                <a:cubicBezTo>
                  <a:pt x="3" y="0"/>
                  <a:pt x="0" y="2"/>
                  <a:pt x="0" y="5"/>
                </a:cubicBezTo>
                <a:cubicBezTo>
                  <a:pt x="0" y="8"/>
                  <a:pt x="3" y="11"/>
                  <a:pt x="6" y="11"/>
                </a:cubicBezTo>
                <a:cubicBezTo>
                  <a:pt x="8" y="11"/>
                  <a:pt x="10" y="9"/>
                  <a:pt x="11" y="7"/>
                </a:cubicBezTo>
                <a:cubicBezTo>
                  <a:pt x="11" y="7"/>
                  <a:pt x="11" y="7"/>
                  <a:pt x="11" y="7"/>
                </a:cubicBezTo>
                <a:cubicBezTo>
                  <a:pt x="293" y="7"/>
                  <a:pt x="293" y="7"/>
                  <a:pt x="293" y="7"/>
                </a:cubicBezTo>
                <a:cubicBezTo>
                  <a:pt x="315" y="7"/>
                  <a:pt x="332" y="25"/>
                  <a:pt x="332" y="47"/>
                </a:cubicBezTo>
                <a:cubicBezTo>
                  <a:pt x="332" y="69"/>
                  <a:pt x="315" y="87"/>
                  <a:pt x="293" y="87"/>
                </a:cubicBezTo>
                <a:cubicBezTo>
                  <a:pt x="102" y="87"/>
                  <a:pt x="102" y="87"/>
                  <a:pt x="102" y="87"/>
                </a:cubicBezTo>
                <a:cubicBezTo>
                  <a:pt x="78" y="87"/>
                  <a:pt x="59" y="106"/>
                  <a:pt x="59" y="130"/>
                </a:cubicBezTo>
                <a:cubicBezTo>
                  <a:pt x="59" y="154"/>
                  <a:pt x="78" y="174"/>
                  <a:pt x="102" y="174"/>
                </a:cubicBezTo>
                <a:cubicBezTo>
                  <a:pt x="443" y="174"/>
                  <a:pt x="443" y="174"/>
                  <a:pt x="443" y="174"/>
                </a:cubicBezTo>
                <a:cubicBezTo>
                  <a:pt x="443" y="177"/>
                  <a:pt x="443" y="177"/>
                  <a:pt x="443" y="177"/>
                </a:cubicBezTo>
                <a:lnTo>
                  <a:pt x="454" y="172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FF53113D-E62F-41B8-A090-E521DF523394}"/>
              </a:ext>
            </a:extLst>
          </p:cNvPr>
          <p:cNvSpPr/>
          <p:nvPr/>
        </p:nvSpPr>
        <p:spPr>
          <a:xfrm>
            <a:off x="2692609" y="2772944"/>
            <a:ext cx="758644" cy="758643"/>
          </a:xfrm>
          <a:prstGeom prst="ellipse">
            <a:avLst/>
          </a:prstGeom>
          <a:solidFill>
            <a:srgbClr val="64B74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5EAFF69-E9D6-4B36-85FB-8A129551FE43}"/>
              </a:ext>
            </a:extLst>
          </p:cNvPr>
          <p:cNvSpPr>
            <a:spLocks noChangeAspect="1"/>
          </p:cNvSpPr>
          <p:nvPr/>
        </p:nvSpPr>
        <p:spPr>
          <a:xfrm>
            <a:off x="4962251" y="3054067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E3CB24F-8C13-4A51-9E9B-53A41380B8EB}"/>
              </a:ext>
            </a:extLst>
          </p:cNvPr>
          <p:cNvSpPr/>
          <p:nvPr/>
        </p:nvSpPr>
        <p:spPr>
          <a:xfrm>
            <a:off x="10926157" y="5705998"/>
            <a:ext cx="758644" cy="758643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4949687-C0EC-46CC-874E-B021544FB4C5}"/>
              </a:ext>
            </a:extLst>
          </p:cNvPr>
          <p:cNvSpPr>
            <a:spLocks noChangeAspect="1"/>
          </p:cNvSpPr>
          <p:nvPr/>
        </p:nvSpPr>
        <p:spPr>
          <a:xfrm>
            <a:off x="8350875" y="3096103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294C0AC-B489-47C2-A703-8EA919C61AB3}"/>
              </a:ext>
            </a:extLst>
          </p:cNvPr>
          <p:cNvSpPr>
            <a:spLocks noChangeAspect="1"/>
          </p:cNvSpPr>
          <p:nvPr/>
        </p:nvSpPr>
        <p:spPr>
          <a:xfrm>
            <a:off x="7356270" y="4519144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63F9104-FB8D-4997-9B84-2DC1E7E0CB03}"/>
              </a:ext>
            </a:extLst>
          </p:cNvPr>
          <p:cNvSpPr>
            <a:spLocks noChangeAspect="1"/>
          </p:cNvSpPr>
          <p:nvPr/>
        </p:nvSpPr>
        <p:spPr>
          <a:xfrm>
            <a:off x="5037827" y="4539255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678952-E457-41AD-93C3-F1D0624DA17D}"/>
              </a:ext>
            </a:extLst>
          </p:cNvPr>
          <p:cNvSpPr>
            <a:spLocks noChangeAspect="1"/>
          </p:cNvSpPr>
          <p:nvPr/>
        </p:nvSpPr>
        <p:spPr>
          <a:xfrm>
            <a:off x="6395050" y="6005253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DC63BB2-0CA6-441F-AEB5-9757B5EC5FAE}"/>
              </a:ext>
            </a:extLst>
          </p:cNvPr>
          <p:cNvSpPr>
            <a:spLocks noChangeAspect="1"/>
          </p:cNvSpPr>
          <p:nvPr/>
        </p:nvSpPr>
        <p:spPr>
          <a:xfrm>
            <a:off x="9035025" y="6005253"/>
            <a:ext cx="223194" cy="223194"/>
          </a:xfrm>
          <a:prstGeom prst="ellipse">
            <a:avLst/>
          </a:prstGeom>
          <a:solidFill>
            <a:schemeClr val="bg1"/>
          </a:solidFill>
          <a:ln w="38100" cmpd="sng">
            <a:solidFill>
              <a:schemeClr val="bg1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00" b="0" i="0" u="none" strike="noStrike" kern="1200" cap="none" spc="0" normalizeH="0" baseline="0" noProof="0">
              <a:ln w="57150" cmpd="sng">
                <a:solidFill>
                  <a:prstClr val="black"/>
                </a:solidFill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 265">
            <a:extLst>
              <a:ext uri="{FF2B5EF4-FFF2-40B4-BE49-F238E27FC236}">
                <a16:creationId xmlns:a16="http://schemas.microsoft.com/office/drawing/2014/main" id="{DDFF508D-485F-4D1F-B951-669580F412AC}"/>
              </a:ext>
            </a:extLst>
          </p:cNvPr>
          <p:cNvSpPr>
            <a:spLocks noEditPoints="1"/>
          </p:cNvSpPr>
          <p:nvPr/>
        </p:nvSpPr>
        <p:spPr bwMode="auto">
          <a:xfrm>
            <a:off x="2893553" y="2935171"/>
            <a:ext cx="356755" cy="424160"/>
          </a:xfrm>
          <a:custGeom>
            <a:avLst/>
            <a:gdLst>
              <a:gd name="T0" fmla="*/ 211 w 217"/>
              <a:gd name="T1" fmla="*/ 31 h 258"/>
              <a:gd name="T2" fmla="*/ 187 w 217"/>
              <a:gd name="T3" fmla="*/ 31 h 258"/>
              <a:gd name="T4" fmla="*/ 187 w 217"/>
              <a:gd name="T5" fmla="*/ 18 h 258"/>
              <a:gd name="T6" fmla="*/ 169 w 217"/>
              <a:gd name="T7" fmla="*/ 0 h 258"/>
              <a:gd name="T8" fmla="*/ 151 w 217"/>
              <a:gd name="T9" fmla="*/ 18 h 258"/>
              <a:gd name="T10" fmla="*/ 151 w 217"/>
              <a:gd name="T11" fmla="*/ 31 h 258"/>
              <a:gd name="T12" fmla="*/ 126 w 217"/>
              <a:gd name="T13" fmla="*/ 31 h 258"/>
              <a:gd name="T14" fmla="*/ 126 w 217"/>
              <a:gd name="T15" fmla="*/ 18 h 258"/>
              <a:gd name="T16" fmla="*/ 108 w 217"/>
              <a:gd name="T17" fmla="*/ 0 h 258"/>
              <a:gd name="T18" fmla="*/ 90 w 217"/>
              <a:gd name="T19" fmla="*/ 18 h 258"/>
              <a:gd name="T20" fmla="*/ 90 w 217"/>
              <a:gd name="T21" fmla="*/ 31 h 258"/>
              <a:gd name="T22" fmla="*/ 65 w 217"/>
              <a:gd name="T23" fmla="*/ 31 h 258"/>
              <a:gd name="T24" fmla="*/ 65 w 217"/>
              <a:gd name="T25" fmla="*/ 18 h 258"/>
              <a:gd name="T26" fmla="*/ 47 w 217"/>
              <a:gd name="T27" fmla="*/ 0 h 258"/>
              <a:gd name="T28" fmla="*/ 29 w 217"/>
              <a:gd name="T29" fmla="*/ 18 h 258"/>
              <a:gd name="T30" fmla="*/ 29 w 217"/>
              <a:gd name="T31" fmla="*/ 31 h 258"/>
              <a:gd name="T32" fmla="*/ 6 w 217"/>
              <a:gd name="T33" fmla="*/ 31 h 258"/>
              <a:gd name="T34" fmla="*/ 0 w 217"/>
              <a:gd name="T35" fmla="*/ 37 h 258"/>
              <a:gd name="T36" fmla="*/ 0 w 217"/>
              <a:gd name="T37" fmla="*/ 252 h 258"/>
              <a:gd name="T38" fmla="*/ 6 w 217"/>
              <a:gd name="T39" fmla="*/ 258 h 258"/>
              <a:gd name="T40" fmla="*/ 211 w 217"/>
              <a:gd name="T41" fmla="*/ 258 h 258"/>
              <a:gd name="T42" fmla="*/ 217 w 217"/>
              <a:gd name="T43" fmla="*/ 252 h 258"/>
              <a:gd name="T44" fmla="*/ 217 w 217"/>
              <a:gd name="T45" fmla="*/ 37 h 258"/>
              <a:gd name="T46" fmla="*/ 211 w 217"/>
              <a:gd name="T47" fmla="*/ 31 h 258"/>
              <a:gd name="T48" fmla="*/ 170 w 217"/>
              <a:gd name="T49" fmla="*/ 205 h 258"/>
              <a:gd name="T50" fmla="*/ 47 w 217"/>
              <a:gd name="T51" fmla="*/ 205 h 258"/>
              <a:gd name="T52" fmla="*/ 47 w 217"/>
              <a:gd name="T53" fmla="*/ 185 h 258"/>
              <a:gd name="T54" fmla="*/ 170 w 217"/>
              <a:gd name="T55" fmla="*/ 185 h 258"/>
              <a:gd name="T56" fmla="*/ 170 w 217"/>
              <a:gd name="T57" fmla="*/ 205 h 258"/>
              <a:gd name="T58" fmla="*/ 170 w 217"/>
              <a:gd name="T59" fmla="*/ 157 h 258"/>
              <a:gd name="T60" fmla="*/ 47 w 217"/>
              <a:gd name="T61" fmla="*/ 157 h 258"/>
              <a:gd name="T62" fmla="*/ 47 w 217"/>
              <a:gd name="T63" fmla="*/ 137 h 258"/>
              <a:gd name="T64" fmla="*/ 170 w 217"/>
              <a:gd name="T65" fmla="*/ 137 h 258"/>
              <a:gd name="T66" fmla="*/ 170 w 217"/>
              <a:gd name="T67" fmla="*/ 157 h 258"/>
              <a:gd name="T68" fmla="*/ 170 w 217"/>
              <a:gd name="T69" fmla="*/ 108 h 258"/>
              <a:gd name="T70" fmla="*/ 47 w 217"/>
              <a:gd name="T71" fmla="*/ 108 h 258"/>
              <a:gd name="T72" fmla="*/ 47 w 217"/>
              <a:gd name="T73" fmla="*/ 88 h 258"/>
              <a:gd name="T74" fmla="*/ 170 w 217"/>
              <a:gd name="T75" fmla="*/ 88 h 258"/>
              <a:gd name="T76" fmla="*/ 170 w 217"/>
              <a:gd name="T77" fmla="*/ 108 h 2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217" h="258">
                <a:moveTo>
                  <a:pt x="211" y="31"/>
                </a:moveTo>
                <a:cubicBezTo>
                  <a:pt x="187" y="31"/>
                  <a:pt x="187" y="31"/>
                  <a:pt x="187" y="31"/>
                </a:cubicBezTo>
                <a:cubicBezTo>
                  <a:pt x="187" y="18"/>
                  <a:pt x="187" y="18"/>
                  <a:pt x="187" y="18"/>
                </a:cubicBezTo>
                <a:cubicBezTo>
                  <a:pt x="187" y="8"/>
                  <a:pt x="179" y="0"/>
                  <a:pt x="169" y="0"/>
                </a:cubicBezTo>
                <a:cubicBezTo>
                  <a:pt x="159" y="0"/>
                  <a:pt x="151" y="8"/>
                  <a:pt x="151" y="18"/>
                </a:cubicBezTo>
                <a:cubicBezTo>
                  <a:pt x="151" y="31"/>
                  <a:pt x="151" y="31"/>
                  <a:pt x="151" y="31"/>
                </a:cubicBezTo>
                <a:cubicBezTo>
                  <a:pt x="126" y="31"/>
                  <a:pt x="126" y="31"/>
                  <a:pt x="126" y="31"/>
                </a:cubicBezTo>
                <a:cubicBezTo>
                  <a:pt x="126" y="18"/>
                  <a:pt x="126" y="18"/>
                  <a:pt x="126" y="18"/>
                </a:cubicBezTo>
                <a:cubicBezTo>
                  <a:pt x="126" y="8"/>
                  <a:pt x="118" y="0"/>
                  <a:pt x="108" y="0"/>
                </a:cubicBezTo>
                <a:cubicBezTo>
                  <a:pt x="98" y="0"/>
                  <a:pt x="90" y="8"/>
                  <a:pt x="90" y="18"/>
                </a:cubicBezTo>
                <a:cubicBezTo>
                  <a:pt x="90" y="31"/>
                  <a:pt x="90" y="31"/>
                  <a:pt x="90" y="31"/>
                </a:cubicBezTo>
                <a:cubicBezTo>
                  <a:pt x="65" y="31"/>
                  <a:pt x="65" y="31"/>
                  <a:pt x="65" y="31"/>
                </a:cubicBezTo>
                <a:cubicBezTo>
                  <a:pt x="65" y="18"/>
                  <a:pt x="65" y="18"/>
                  <a:pt x="65" y="18"/>
                </a:cubicBezTo>
                <a:cubicBezTo>
                  <a:pt x="65" y="8"/>
                  <a:pt x="57" y="0"/>
                  <a:pt x="47" y="0"/>
                </a:cubicBezTo>
                <a:cubicBezTo>
                  <a:pt x="37" y="0"/>
                  <a:pt x="29" y="8"/>
                  <a:pt x="29" y="18"/>
                </a:cubicBezTo>
                <a:cubicBezTo>
                  <a:pt x="29" y="31"/>
                  <a:pt x="29" y="31"/>
                  <a:pt x="29" y="31"/>
                </a:cubicBezTo>
                <a:cubicBezTo>
                  <a:pt x="6" y="31"/>
                  <a:pt x="6" y="31"/>
                  <a:pt x="6" y="31"/>
                </a:cubicBezTo>
                <a:cubicBezTo>
                  <a:pt x="2" y="31"/>
                  <a:pt x="0" y="33"/>
                  <a:pt x="0" y="37"/>
                </a:cubicBezTo>
                <a:cubicBezTo>
                  <a:pt x="0" y="252"/>
                  <a:pt x="0" y="252"/>
                  <a:pt x="0" y="252"/>
                </a:cubicBezTo>
                <a:cubicBezTo>
                  <a:pt x="0" y="255"/>
                  <a:pt x="2" y="258"/>
                  <a:pt x="6" y="258"/>
                </a:cubicBezTo>
                <a:cubicBezTo>
                  <a:pt x="211" y="258"/>
                  <a:pt x="211" y="258"/>
                  <a:pt x="211" y="258"/>
                </a:cubicBezTo>
                <a:cubicBezTo>
                  <a:pt x="214" y="258"/>
                  <a:pt x="217" y="255"/>
                  <a:pt x="217" y="252"/>
                </a:cubicBezTo>
                <a:cubicBezTo>
                  <a:pt x="217" y="37"/>
                  <a:pt x="217" y="37"/>
                  <a:pt x="217" y="37"/>
                </a:cubicBezTo>
                <a:cubicBezTo>
                  <a:pt x="217" y="33"/>
                  <a:pt x="214" y="31"/>
                  <a:pt x="211" y="31"/>
                </a:cubicBezTo>
                <a:close/>
                <a:moveTo>
                  <a:pt x="170" y="205"/>
                </a:moveTo>
                <a:cubicBezTo>
                  <a:pt x="47" y="205"/>
                  <a:pt x="47" y="205"/>
                  <a:pt x="47" y="205"/>
                </a:cubicBezTo>
                <a:cubicBezTo>
                  <a:pt x="47" y="185"/>
                  <a:pt x="47" y="185"/>
                  <a:pt x="47" y="185"/>
                </a:cubicBezTo>
                <a:cubicBezTo>
                  <a:pt x="170" y="185"/>
                  <a:pt x="170" y="185"/>
                  <a:pt x="170" y="185"/>
                </a:cubicBezTo>
                <a:lnTo>
                  <a:pt x="170" y="205"/>
                </a:lnTo>
                <a:close/>
                <a:moveTo>
                  <a:pt x="170" y="157"/>
                </a:moveTo>
                <a:cubicBezTo>
                  <a:pt x="47" y="157"/>
                  <a:pt x="47" y="157"/>
                  <a:pt x="47" y="157"/>
                </a:cubicBezTo>
                <a:cubicBezTo>
                  <a:pt x="47" y="137"/>
                  <a:pt x="47" y="137"/>
                  <a:pt x="47" y="137"/>
                </a:cubicBezTo>
                <a:cubicBezTo>
                  <a:pt x="170" y="137"/>
                  <a:pt x="170" y="137"/>
                  <a:pt x="170" y="137"/>
                </a:cubicBezTo>
                <a:lnTo>
                  <a:pt x="170" y="157"/>
                </a:lnTo>
                <a:close/>
                <a:moveTo>
                  <a:pt x="170" y="108"/>
                </a:moveTo>
                <a:cubicBezTo>
                  <a:pt x="47" y="108"/>
                  <a:pt x="47" y="108"/>
                  <a:pt x="47" y="108"/>
                </a:cubicBezTo>
                <a:cubicBezTo>
                  <a:pt x="47" y="88"/>
                  <a:pt x="47" y="88"/>
                  <a:pt x="47" y="88"/>
                </a:cubicBezTo>
                <a:cubicBezTo>
                  <a:pt x="170" y="88"/>
                  <a:pt x="170" y="88"/>
                  <a:pt x="170" y="88"/>
                </a:cubicBezTo>
                <a:lnTo>
                  <a:pt x="170" y="108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rbel"/>
              <a:ea typeface="+mn-ea"/>
              <a:cs typeface="+mn-cs"/>
            </a:endParaRP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A5FEC259-A0DF-46F5-9325-B5F7AE83650A}"/>
              </a:ext>
            </a:extLst>
          </p:cNvPr>
          <p:cNvSpPr txBox="1">
            <a:spLocks/>
          </p:cNvSpPr>
          <p:nvPr/>
        </p:nvSpPr>
        <p:spPr>
          <a:xfrm>
            <a:off x="4315676" y="2047237"/>
            <a:ext cx="1541375" cy="5413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PACKER</a:t>
            </a:r>
          </a:p>
        </p:txBody>
      </p:sp>
      <p:sp>
        <p:nvSpPr>
          <p:cNvPr id="18" name="Freeform 204">
            <a:extLst>
              <a:ext uri="{FF2B5EF4-FFF2-40B4-BE49-F238E27FC236}">
                <a16:creationId xmlns:a16="http://schemas.microsoft.com/office/drawing/2014/main" id="{D94B214F-EC8D-473B-BFA7-F5AC251BC429}"/>
              </a:ext>
            </a:extLst>
          </p:cNvPr>
          <p:cNvSpPr>
            <a:spLocks/>
          </p:cNvSpPr>
          <p:nvPr/>
        </p:nvSpPr>
        <p:spPr bwMode="auto">
          <a:xfrm>
            <a:off x="8824844" y="5396603"/>
            <a:ext cx="648000" cy="468000"/>
          </a:xfrm>
          <a:custGeom>
            <a:avLst/>
            <a:gdLst/>
            <a:ahLst/>
            <a:cxnLst/>
            <a:rect l="l" t="t" r="r" b="b"/>
            <a:pathLst>
              <a:path w="597024" h="439796">
                <a:moveTo>
                  <a:pt x="482678" y="268275"/>
                </a:moveTo>
                <a:cubicBezTo>
                  <a:pt x="515662" y="270474"/>
                  <a:pt x="546448" y="279270"/>
                  <a:pt x="575034" y="294663"/>
                </a:cubicBezTo>
                <a:cubicBezTo>
                  <a:pt x="588228" y="301260"/>
                  <a:pt x="597024" y="316653"/>
                  <a:pt x="597024" y="332046"/>
                </a:cubicBezTo>
                <a:cubicBezTo>
                  <a:pt x="597024" y="332066"/>
                  <a:pt x="597024" y="333417"/>
                  <a:pt x="597024" y="426602"/>
                </a:cubicBezTo>
                <a:cubicBezTo>
                  <a:pt x="597024" y="433199"/>
                  <a:pt x="590427" y="439796"/>
                  <a:pt x="583830" y="439796"/>
                </a:cubicBezTo>
                <a:cubicBezTo>
                  <a:pt x="583814" y="439796"/>
                  <a:pt x="582714" y="439796"/>
                  <a:pt x="506866" y="439796"/>
                </a:cubicBezTo>
                <a:cubicBezTo>
                  <a:pt x="500270" y="439796"/>
                  <a:pt x="493673" y="433199"/>
                  <a:pt x="493673" y="426602"/>
                </a:cubicBezTo>
                <a:cubicBezTo>
                  <a:pt x="493673" y="426585"/>
                  <a:pt x="493673" y="425444"/>
                  <a:pt x="493673" y="347439"/>
                </a:cubicBezTo>
                <a:cubicBezTo>
                  <a:pt x="493673" y="327648"/>
                  <a:pt x="487076" y="305658"/>
                  <a:pt x="473882" y="290265"/>
                </a:cubicBezTo>
                <a:cubicBezTo>
                  <a:pt x="469484" y="288066"/>
                  <a:pt x="469484" y="281469"/>
                  <a:pt x="471683" y="277071"/>
                </a:cubicBezTo>
                <a:cubicBezTo>
                  <a:pt x="473882" y="272673"/>
                  <a:pt x="478280" y="268275"/>
                  <a:pt x="482678" y="268275"/>
                </a:cubicBezTo>
                <a:close/>
                <a:moveTo>
                  <a:pt x="113115" y="268275"/>
                </a:moveTo>
                <a:cubicBezTo>
                  <a:pt x="119769" y="268275"/>
                  <a:pt x="124205" y="272673"/>
                  <a:pt x="126423" y="277071"/>
                </a:cubicBezTo>
                <a:cubicBezTo>
                  <a:pt x="128641" y="281469"/>
                  <a:pt x="128641" y="288066"/>
                  <a:pt x="124205" y="290265"/>
                </a:cubicBezTo>
                <a:cubicBezTo>
                  <a:pt x="110897" y="305658"/>
                  <a:pt x="102025" y="327648"/>
                  <a:pt x="102025" y="347439"/>
                </a:cubicBezTo>
                <a:cubicBezTo>
                  <a:pt x="102025" y="347439"/>
                  <a:pt x="102025" y="347439"/>
                  <a:pt x="102025" y="426602"/>
                </a:cubicBezTo>
                <a:cubicBezTo>
                  <a:pt x="102025" y="433199"/>
                  <a:pt x="97589" y="439796"/>
                  <a:pt x="88718" y="439796"/>
                </a:cubicBezTo>
                <a:cubicBezTo>
                  <a:pt x="88718" y="439796"/>
                  <a:pt x="88718" y="439796"/>
                  <a:pt x="13307" y="439796"/>
                </a:cubicBezTo>
                <a:cubicBezTo>
                  <a:pt x="4436" y="439796"/>
                  <a:pt x="0" y="433199"/>
                  <a:pt x="0" y="426602"/>
                </a:cubicBezTo>
                <a:cubicBezTo>
                  <a:pt x="0" y="426602"/>
                  <a:pt x="0" y="426602"/>
                  <a:pt x="0" y="332046"/>
                </a:cubicBezTo>
                <a:cubicBezTo>
                  <a:pt x="0" y="316653"/>
                  <a:pt x="6654" y="301260"/>
                  <a:pt x="19961" y="294663"/>
                </a:cubicBezTo>
                <a:cubicBezTo>
                  <a:pt x="48795" y="279270"/>
                  <a:pt x="82064" y="270474"/>
                  <a:pt x="113115" y="268275"/>
                </a:cubicBezTo>
                <a:close/>
                <a:moveTo>
                  <a:pt x="297963" y="250684"/>
                </a:moveTo>
                <a:cubicBezTo>
                  <a:pt x="350738" y="250684"/>
                  <a:pt x="399116" y="270475"/>
                  <a:pt x="434299" y="305658"/>
                </a:cubicBezTo>
                <a:cubicBezTo>
                  <a:pt x="445294" y="316653"/>
                  <a:pt x="451891" y="332046"/>
                  <a:pt x="451891" y="347439"/>
                </a:cubicBezTo>
                <a:cubicBezTo>
                  <a:pt x="451891" y="347454"/>
                  <a:pt x="451891" y="348539"/>
                  <a:pt x="451891" y="426602"/>
                </a:cubicBezTo>
                <a:cubicBezTo>
                  <a:pt x="451891" y="433199"/>
                  <a:pt x="445294" y="439796"/>
                  <a:pt x="438697" y="439796"/>
                </a:cubicBezTo>
                <a:cubicBezTo>
                  <a:pt x="438667" y="439796"/>
                  <a:pt x="435831" y="439796"/>
                  <a:pt x="159427" y="439796"/>
                </a:cubicBezTo>
                <a:cubicBezTo>
                  <a:pt x="152830" y="439796"/>
                  <a:pt x="146233" y="433199"/>
                  <a:pt x="146233" y="426602"/>
                </a:cubicBezTo>
                <a:cubicBezTo>
                  <a:pt x="146233" y="426587"/>
                  <a:pt x="146233" y="425506"/>
                  <a:pt x="146233" y="347439"/>
                </a:cubicBezTo>
                <a:cubicBezTo>
                  <a:pt x="146233" y="332046"/>
                  <a:pt x="152830" y="316653"/>
                  <a:pt x="163825" y="305658"/>
                </a:cubicBezTo>
                <a:cubicBezTo>
                  <a:pt x="199008" y="270475"/>
                  <a:pt x="247386" y="250684"/>
                  <a:pt x="297963" y="250684"/>
                </a:cubicBezTo>
                <a:close/>
                <a:moveTo>
                  <a:pt x="473881" y="70368"/>
                </a:moveTo>
                <a:cubicBezTo>
                  <a:pt x="509064" y="70368"/>
                  <a:pt x="537651" y="98955"/>
                  <a:pt x="537651" y="134139"/>
                </a:cubicBezTo>
                <a:cubicBezTo>
                  <a:pt x="537651" y="134148"/>
                  <a:pt x="537651" y="134634"/>
                  <a:pt x="537651" y="160526"/>
                </a:cubicBezTo>
                <a:cubicBezTo>
                  <a:pt x="537651" y="195710"/>
                  <a:pt x="509064" y="224297"/>
                  <a:pt x="473881" y="224297"/>
                </a:cubicBezTo>
                <a:cubicBezTo>
                  <a:pt x="438698" y="224297"/>
                  <a:pt x="410111" y="195710"/>
                  <a:pt x="410111" y="160526"/>
                </a:cubicBezTo>
                <a:cubicBezTo>
                  <a:pt x="410111" y="160517"/>
                  <a:pt x="410111" y="160036"/>
                  <a:pt x="410111" y="134139"/>
                </a:cubicBezTo>
                <a:cubicBezTo>
                  <a:pt x="410111" y="98955"/>
                  <a:pt x="438698" y="70368"/>
                  <a:pt x="473881" y="70368"/>
                </a:cubicBezTo>
                <a:close/>
                <a:moveTo>
                  <a:pt x="124242" y="70368"/>
                </a:moveTo>
                <a:cubicBezTo>
                  <a:pt x="159425" y="70368"/>
                  <a:pt x="188012" y="98955"/>
                  <a:pt x="188012" y="134139"/>
                </a:cubicBezTo>
                <a:cubicBezTo>
                  <a:pt x="188012" y="134145"/>
                  <a:pt x="188012" y="134559"/>
                  <a:pt x="188012" y="160526"/>
                </a:cubicBezTo>
                <a:cubicBezTo>
                  <a:pt x="188012" y="195710"/>
                  <a:pt x="159425" y="224297"/>
                  <a:pt x="124242" y="224297"/>
                </a:cubicBezTo>
                <a:cubicBezTo>
                  <a:pt x="89058" y="224297"/>
                  <a:pt x="60472" y="195710"/>
                  <a:pt x="60472" y="160526"/>
                </a:cubicBezTo>
                <a:cubicBezTo>
                  <a:pt x="60472" y="160520"/>
                  <a:pt x="60472" y="160111"/>
                  <a:pt x="60472" y="134139"/>
                </a:cubicBezTo>
                <a:cubicBezTo>
                  <a:pt x="60472" y="98955"/>
                  <a:pt x="89058" y="70368"/>
                  <a:pt x="124242" y="70368"/>
                </a:cubicBezTo>
                <a:close/>
                <a:moveTo>
                  <a:pt x="297964" y="0"/>
                </a:moveTo>
                <a:cubicBezTo>
                  <a:pt x="346341" y="0"/>
                  <a:pt x="385923" y="37383"/>
                  <a:pt x="385923" y="85760"/>
                </a:cubicBezTo>
                <a:cubicBezTo>
                  <a:pt x="385923" y="85777"/>
                  <a:pt x="385923" y="86562"/>
                  <a:pt x="385923" y="123143"/>
                </a:cubicBezTo>
                <a:cubicBezTo>
                  <a:pt x="385923" y="171520"/>
                  <a:pt x="346341" y="208903"/>
                  <a:pt x="297964" y="208903"/>
                </a:cubicBezTo>
                <a:cubicBezTo>
                  <a:pt x="251785" y="208903"/>
                  <a:pt x="212203" y="171520"/>
                  <a:pt x="212203" y="123143"/>
                </a:cubicBezTo>
                <a:cubicBezTo>
                  <a:pt x="212203" y="123126"/>
                  <a:pt x="212203" y="122339"/>
                  <a:pt x="212203" y="85760"/>
                </a:cubicBezTo>
                <a:cubicBezTo>
                  <a:pt x="212203" y="37383"/>
                  <a:pt x="251785" y="0"/>
                  <a:pt x="297964" y="0"/>
                </a:cubicBezTo>
                <a:close/>
              </a:path>
            </a:pathLst>
          </a:custGeom>
          <a:solidFill>
            <a:srgbClr val="0082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reeform 217">
            <a:extLst>
              <a:ext uri="{FF2B5EF4-FFF2-40B4-BE49-F238E27FC236}">
                <a16:creationId xmlns:a16="http://schemas.microsoft.com/office/drawing/2014/main" id="{5989E196-C10A-44CF-89E7-272ED3F297D2}"/>
              </a:ext>
            </a:extLst>
          </p:cNvPr>
          <p:cNvSpPr>
            <a:spLocks/>
          </p:cNvSpPr>
          <p:nvPr/>
        </p:nvSpPr>
        <p:spPr bwMode="auto">
          <a:xfrm>
            <a:off x="6290737" y="5397100"/>
            <a:ext cx="431819" cy="430253"/>
          </a:xfrm>
          <a:custGeom>
            <a:avLst/>
            <a:gdLst/>
            <a:ahLst/>
            <a:cxnLst/>
            <a:rect l="l" t="t" r="r" b="b"/>
            <a:pathLst>
              <a:path w="555053" h="553039">
                <a:moveTo>
                  <a:pt x="367229" y="492571"/>
                </a:moveTo>
                <a:cubicBezTo>
                  <a:pt x="367229" y="492571"/>
                  <a:pt x="367229" y="492571"/>
                  <a:pt x="439795" y="492571"/>
                </a:cubicBezTo>
                <a:cubicBezTo>
                  <a:pt x="444193" y="492571"/>
                  <a:pt x="450790" y="496969"/>
                  <a:pt x="450790" y="503566"/>
                </a:cubicBezTo>
                <a:cubicBezTo>
                  <a:pt x="450790" y="527755"/>
                  <a:pt x="435397" y="547546"/>
                  <a:pt x="413408" y="551944"/>
                </a:cubicBezTo>
                <a:cubicBezTo>
                  <a:pt x="382622" y="558541"/>
                  <a:pt x="356234" y="534352"/>
                  <a:pt x="356234" y="505765"/>
                </a:cubicBezTo>
                <a:lnTo>
                  <a:pt x="356234" y="503566"/>
                </a:lnTo>
                <a:cubicBezTo>
                  <a:pt x="356234" y="496969"/>
                  <a:pt x="360632" y="492571"/>
                  <a:pt x="367229" y="492571"/>
                </a:cubicBezTo>
                <a:close/>
                <a:moveTo>
                  <a:pt x="167122" y="492571"/>
                </a:moveTo>
                <a:cubicBezTo>
                  <a:pt x="167130" y="492571"/>
                  <a:pt x="167895" y="492571"/>
                  <a:pt x="239688" y="492571"/>
                </a:cubicBezTo>
                <a:cubicBezTo>
                  <a:pt x="246285" y="492571"/>
                  <a:pt x="250683" y="496969"/>
                  <a:pt x="250683" y="503566"/>
                </a:cubicBezTo>
                <a:cubicBezTo>
                  <a:pt x="250683" y="527755"/>
                  <a:pt x="233091" y="549745"/>
                  <a:pt x="208903" y="551944"/>
                </a:cubicBezTo>
                <a:cubicBezTo>
                  <a:pt x="180316" y="556342"/>
                  <a:pt x="156127" y="534352"/>
                  <a:pt x="156127" y="505765"/>
                </a:cubicBezTo>
                <a:lnTo>
                  <a:pt x="156127" y="503566"/>
                </a:lnTo>
                <a:cubicBezTo>
                  <a:pt x="156127" y="496969"/>
                  <a:pt x="162724" y="492571"/>
                  <a:pt x="167122" y="492571"/>
                </a:cubicBezTo>
                <a:close/>
                <a:moveTo>
                  <a:pt x="35184" y="0"/>
                </a:moveTo>
                <a:cubicBezTo>
                  <a:pt x="35189" y="0"/>
                  <a:pt x="35533" y="0"/>
                  <a:pt x="57174" y="0"/>
                </a:cubicBezTo>
                <a:cubicBezTo>
                  <a:pt x="98954" y="0"/>
                  <a:pt x="131939" y="28587"/>
                  <a:pt x="142934" y="65970"/>
                </a:cubicBezTo>
                <a:cubicBezTo>
                  <a:pt x="142945" y="65970"/>
                  <a:pt x="145019" y="65970"/>
                  <a:pt x="540949" y="65970"/>
                </a:cubicBezTo>
                <a:cubicBezTo>
                  <a:pt x="545347" y="65970"/>
                  <a:pt x="549745" y="68169"/>
                  <a:pt x="551944" y="70368"/>
                </a:cubicBezTo>
                <a:cubicBezTo>
                  <a:pt x="554143" y="74765"/>
                  <a:pt x="556342" y="79163"/>
                  <a:pt x="554143" y="83561"/>
                </a:cubicBezTo>
                <a:cubicBezTo>
                  <a:pt x="554139" y="83577"/>
                  <a:pt x="553584" y="85502"/>
                  <a:pt x="483776" y="327648"/>
                </a:cubicBezTo>
                <a:cubicBezTo>
                  <a:pt x="481577" y="332046"/>
                  <a:pt x="477179" y="336444"/>
                  <a:pt x="470582" y="336444"/>
                </a:cubicBezTo>
                <a:lnTo>
                  <a:pt x="145133" y="336444"/>
                </a:lnTo>
                <a:cubicBezTo>
                  <a:pt x="145133" y="336450"/>
                  <a:pt x="145133" y="336792"/>
                  <a:pt x="145133" y="358434"/>
                </a:cubicBezTo>
                <a:cubicBezTo>
                  <a:pt x="145133" y="378225"/>
                  <a:pt x="160526" y="393618"/>
                  <a:pt x="180317" y="393618"/>
                </a:cubicBezTo>
                <a:cubicBezTo>
                  <a:pt x="180327" y="393618"/>
                  <a:pt x="181977" y="393618"/>
                  <a:pt x="459587" y="393618"/>
                </a:cubicBezTo>
                <a:cubicBezTo>
                  <a:pt x="479378" y="393618"/>
                  <a:pt x="494771" y="409011"/>
                  <a:pt x="494771" y="428801"/>
                </a:cubicBezTo>
                <a:cubicBezTo>
                  <a:pt x="494771" y="448592"/>
                  <a:pt x="479378" y="463985"/>
                  <a:pt x="459587" y="463985"/>
                </a:cubicBezTo>
                <a:cubicBezTo>
                  <a:pt x="459577" y="463985"/>
                  <a:pt x="457928" y="463985"/>
                  <a:pt x="180317" y="463985"/>
                </a:cubicBezTo>
                <a:cubicBezTo>
                  <a:pt x="123143" y="463985"/>
                  <a:pt x="74766" y="415608"/>
                  <a:pt x="74766" y="358434"/>
                </a:cubicBezTo>
                <a:cubicBezTo>
                  <a:pt x="74766" y="358424"/>
                  <a:pt x="74766" y="356811"/>
                  <a:pt x="74766" y="87959"/>
                </a:cubicBezTo>
                <a:cubicBezTo>
                  <a:pt x="74766" y="76964"/>
                  <a:pt x="65970" y="70368"/>
                  <a:pt x="57174" y="70368"/>
                </a:cubicBezTo>
                <a:cubicBezTo>
                  <a:pt x="57168" y="70368"/>
                  <a:pt x="56824" y="70368"/>
                  <a:pt x="35184" y="70368"/>
                </a:cubicBezTo>
                <a:cubicBezTo>
                  <a:pt x="15393" y="70368"/>
                  <a:pt x="0" y="54975"/>
                  <a:pt x="0" y="35184"/>
                </a:cubicBezTo>
                <a:cubicBezTo>
                  <a:pt x="0" y="15393"/>
                  <a:pt x="15393" y="0"/>
                  <a:pt x="35184" y="0"/>
                </a:cubicBezTo>
                <a:close/>
              </a:path>
            </a:pathLst>
          </a:custGeom>
          <a:solidFill>
            <a:srgbClr val="0082C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47F77E22-595B-44F1-ADF4-AA3E530D1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2063" y="180793"/>
            <a:ext cx="7409165" cy="941454"/>
          </a:xfrm>
        </p:spPr>
        <p:txBody>
          <a:bodyPr>
            <a:normAutofit/>
          </a:bodyPr>
          <a:lstStyle/>
          <a:p>
            <a:r>
              <a:rPr lang="en-US" sz="3400" dirty="0">
                <a:solidFill>
                  <a:srgbClr val="0082C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Career Pathing Programme</a:t>
            </a:r>
            <a:endParaRPr lang="en-US" sz="3400" spc="0" dirty="0">
              <a:solidFill>
                <a:srgbClr val="0082C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1B9AF9C0-E27B-43DA-870B-54FC1948F213}"/>
              </a:ext>
            </a:extLst>
          </p:cNvPr>
          <p:cNvSpPr txBox="1">
            <a:spLocks/>
          </p:cNvSpPr>
          <p:nvPr/>
        </p:nvSpPr>
        <p:spPr>
          <a:xfrm>
            <a:off x="7531137" y="2030913"/>
            <a:ext cx="1985265" cy="458913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GATE CHECKER</a:t>
            </a:r>
          </a:p>
        </p:txBody>
      </p:sp>
      <p:pic>
        <p:nvPicPr>
          <p:cNvPr id="26" name="s356b3ed0dac46dd824e9b00ac124a44">
            <a:extLst>
              <a:ext uri="{FF2B5EF4-FFF2-40B4-BE49-F238E27FC236}">
                <a16:creationId xmlns:a16="http://schemas.microsoft.com/office/drawing/2014/main" id="{DCB890E6-3815-4A87-A217-A238F915348E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138472" y="2429763"/>
            <a:ext cx="648000" cy="504000"/>
          </a:xfrm>
          <a:prstGeom prst="rect">
            <a:avLst/>
          </a:prstGeom>
        </p:spPr>
      </p:pic>
      <p:pic>
        <p:nvPicPr>
          <p:cNvPr id="28" name="s673fb44ef5c4c21b95dbdbb70ecac00">
            <a:extLst>
              <a:ext uri="{FF2B5EF4-FFF2-40B4-BE49-F238E27FC236}">
                <a16:creationId xmlns:a16="http://schemas.microsoft.com/office/drawing/2014/main" id="{83938334-84FC-4305-BBE9-D439E0730BB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88131" y="2429763"/>
            <a:ext cx="571434" cy="541349"/>
          </a:xfrm>
          <a:prstGeom prst="rect">
            <a:avLst/>
          </a:prstGeom>
        </p:spPr>
      </p:pic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8EAC41B8-8C6A-492D-AFF4-6A9C007BEC28}"/>
              </a:ext>
            </a:extLst>
          </p:cNvPr>
          <p:cNvSpPr txBox="1">
            <a:spLocks/>
          </p:cNvSpPr>
          <p:nvPr/>
        </p:nvSpPr>
        <p:spPr>
          <a:xfrm>
            <a:off x="6506647" y="3420281"/>
            <a:ext cx="1985265" cy="800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CONSIGNMENT HANDLER</a:t>
            </a:r>
          </a:p>
        </p:txBody>
      </p:sp>
      <p:pic>
        <p:nvPicPr>
          <p:cNvPr id="31" name="s8f274e435cf43e4b7fa6f67b2510620">
            <a:extLst>
              <a:ext uri="{FF2B5EF4-FFF2-40B4-BE49-F238E27FC236}">
                <a16:creationId xmlns:a16="http://schemas.microsoft.com/office/drawing/2014/main" id="{4999E666-CB2F-4BCB-8F26-EC1146437E71}"/>
              </a:ext>
            </a:extLst>
          </p:cNvPr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797042" y="3850075"/>
            <a:ext cx="674224" cy="746149"/>
          </a:xfrm>
          <a:prstGeom prst="rect">
            <a:avLst/>
          </a:prstGeom>
        </p:spPr>
      </p:pic>
      <p:pic>
        <p:nvPicPr>
          <p:cNvPr id="33" name="sc3f2cca94d840dda2710d7530f31bc2">
            <a:extLst>
              <a:ext uri="{FF2B5EF4-FFF2-40B4-BE49-F238E27FC236}">
                <a16:creationId xmlns:a16="http://schemas.microsoft.com/office/drawing/2014/main" id="{C8C18B0F-CEF9-43BD-AAEB-43B05E318A60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187937" y="3921444"/>
            <a:ext cx="559859" cy="639451"/>
          </a:xfrm>
          <a:prstGeom prst="rect">
            <a:avLst/>
          </a:prstGeom>
        </p:spPr>
      </p:pic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A79F78E8-E8A7-4492-A06D-DC6DB055A73E}"/>
              </a:ext>
            </a:extLst>
          </p:cNvPr>
          <p:cNvSpPr txBox="1">
            <a:spLocks/>
          </p:cNvSpPr>
          <p:nvPr/>
        </p:nvSpPr>
        <p:spPr>
          <a:xfrm>
            <a:off x="4246476" y="3569985"/>
            <a:ext cx="1985265" cy="3935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BOOKING CLERK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F6F93739-266C-4AD0-B72E-C87F3D2205B3}"/>
              </a:ext>
            </a:extLst>
          </p:cNvPr>
          <p:cNvSpPr txBox="1">
            <a:spLocks/>
          </p:cNvSpPr>
          <p:nvPr/>
        </p:nvSpPr>
        <p:spPr>
          <a:xfrm>
            <a:off x="5594199" y="4990465"/>
            <a:ext cx="1985265" cy="39353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STORE CHECKER</a:t>
            </a:r>
          </a:p>
        </p:txBody>
      </p:sp>
      <p:sp>
        <p:nvSpPr>
          <p:cNvPr id="36" name="Text Placeholder 5">
            <a:extLst>
              <a:ext uri="{FF2B5EF4-FFF2-40B4-BE49-F238E27FC236}">
                <a16:creationId xmlns:a16="http://schemas.microsoft.com/office/drawing/2014/main" id="{8B77298E-D62A-4252-BF76-2A59656C25A3}"/>
              </a:ext>
            </a:extLst>
          </p:cNvPr>
          <p:cNvSpPr txBox="1">
            <a:spLocks/>
          </p:cNvSpPr>
          <p:nvPr/>
        </p:nvSpPr>
        <p:spPr>
          <a:xfrm>
            <a:off x="8156212" y="4771819"/>
            <a:ext cx="1985265" cy="800338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82C6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JUNIOR SALESPERSON</a:t>
            </a:r>
          </a:p>
        </p:txBody>
      </p:sp>
      <p:pic>
        <p:nvPicPr>
          <p:cNvPr id="40" name="s366e208780049cca21d84adf4202be3">
            <a:extLst>
              <a:ext uri="{FF2B5EF4-FFF2-40B4-BE49-F238E27FC236}">
                <a16:creationId xmlns:a16="http://schemas.microsoft.com/office/drawing/2014/main" id="{D4F0B3EB-058D-4E15-AF2E-803747C42D53}"/>
              </a:ext>
            </a:extLst>
          </p:cNvPr>
          <p:cNvPicPr>
            <a:picLocks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1061999" y="5833073"/>
            <a:ext cx="540000" cy="540000"/>
          </a:xfrm>
          <a:prstGeom prst="rect">
            <a:avLst/>
          </a:prstGeom>
        </p:spPr>
      </p:pic>
      <p:pic>
        <p:nvPicPr>
          <p:cNvPr id="41" name="s3ed6bcdbc7745d7a6dfa7dd52f7748f">
            <a:extLst>
              <a:ext uri="{FF2B5EF4-FFF2-40B4-BE49-F238E27FC236}">
                <a16:creationId xmlns:a16="http://schemas.microsoft.com/office/drawing/2014/main" id="{47AA0189-638D-45BB-9259-8F484FC03AD4}"/>
              </a:ext>
            </a:extLst>
          </p:cNvPr>
          <p:cNvPicPr>
            <a:picLocks/>
          </p:cNvPicPr>
          <p:nvPr/>
        </p:nvPicPr>
        <p:blipFill rotWithShape="1">
          <a:blip r:embed="rId1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45" t="12054" r="46687" b="-137"/>
          <a:stretch/>
        </p:blipFill>
        <p:spPr>
          <a:xfrm>
            <a:off x="-29845" y="0"/>
            <a:ext cx="2622743" cy="6858000"/>
          </a:xfrm>
          <a:prstGeom prst="rect">
            <a:avLst/>
          </a:prstGeom>
        </p:spPr>
      </p:pic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275CF0F8-E239-4A8E-BFFC-F55280F2FA7D}"/>
              </a:ext>
            </a:extLst>
          </p:cNvPr>
          <p:cNvSpPr txBox="1">
            <a:spLocks/>
          </p:cNvSpPr>
          <p:nvPr/>
        </p:nvSpPr>
        <p:spPr>
          <a:xfrm>
            <a:off x="10402351" y="4855254"/>
            <a:ext cx="1796390" cy="541349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Franklin Gothic Book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64B743"/>
                </a:solidFill>
                <a:effectLst/>
                <a:uLnTx/>
                <a:uFillTx/>
                <a:latin typeface="Calibri" panose="020F0502020204030204"/>
                <a:ea typeface="+mn-ea"/>
                <a:cs typeface="Corbel"/>
              </a:rPr>
              <a:t>COMMISSION AGENT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0D3B5F6-D4DC-4D12-9A24-853091342552}"/>
              </a:ext>
            </a:extLst>
          </p:cNvPr>
          <p:cNvSpPr txBox="1"/>
          <p:nvPr/>
        </p:nvSpPr>
        <p:spPr>
          <a:xfrm>
            <a:off x="2819213" y="1074561"/>
            <a:ext cx="739201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 part of achieving one of its core focus areas, APAC is working towards promoting a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career pathing programme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which identifies and encourages those at agencies to follow a programme towards becoming fresh produce agents.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Content Placeholder 4">
            <a:extLst>
              <a:ext uri="{FF2B5EF4-FFF2-40B4-BE49-F238E27FC236}">
                <a16:creationId xmlns:a16="http://schemas.microsoft.com/office/drawing/2014/main" id="{725280ED-C95B-416D-1CFB-678899089E0F}"/>
              </a:ext>
            </a:extLst>
          </p:cNvPr>
          <p:cNvPicPr>
            <a:picLocks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325528" y="268188"/>
            <a:ext cx="1756880" cy="1557438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06446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Content Placeholder 3" descr="A group of people at a table&#10;&#10;Description automatically generated with low confidence">
            <a:extLst>
              <a:ext uri="{FF2B5EF4-FFF2-40B4-BE49-F238E27FC236}">
                <a16:creationId xmlns:a16="http://schemas.microsoft.com/office/drawing/2014/main" id="{280FE289-80BF-7A84-EE12-9009DC1567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8"/>
          <a:stretch/>
        </p:blipFill>
        <p:spPr>
          <a:xfrm>
            <a:off x="2519309" y="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9B6E1A-F212-094B-20A4-4A9727B1E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Who is an agent?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133636-0BD0-9DA8-5628-9B30D3BE26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140" y="1789043"/>
            <a:ext cx="4611756" cy="4387920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 agent is a</a:t>
            </a:r>
            <a:r>
              <a:rPr lang="en-US" sz="2400" b="1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person who acts on behalf of a principal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by selling the principal's produce to buyers such as hawkers, wholesalers and retailers. Most agents operate on fresh produce markets. </a:t>
            </a:r>
          </a:p>
          <a:p>
            <a:pPr marL="0" indent="0" algn="just"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Prices of fresh produce is </a:t>
            </a:r>
            <a:r>
              <a:rPr lang="en-US" sz="24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predetermined but </a:t>
            </a:r>
            <a:r>
              <a:rPr lang="en-US" sz="2400" b="1" i="0" u="sng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discovered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terms of the supply and demand principle.</a:t>
            </a:r>
          </a:p>
          <a:p>
            <a:pPr marL="0" indent="0" algn="just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What does the perfect agent look like?</a:t>
            </a:r>
          </a:p>
          <a:p>
            <a:pPr marL="0" indent="0">
              <a:buNone/>
            </a:pPr>
            <a:endParaRPr lang="en-US" sz="1700" dirty="0"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67854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1B3C06-6E0C-DAA8-6384-22859B02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9990" y="238679"/>
            <a:ext cx="5481587" cy="794919"/>
          </a:xfrm>
        </p:spPr>
        <p:txBody>
          <a:bodyPr/>
          <a:lstStyle/>
          <a:p>
            <a:pPr algn="ctr"/>
            <a:r>
              <a:rPr lang="en-US" dirty="0"/>
              <a:t>The “Perfect” Agent</a:t>
            </a:r>
          </a:p>
        </p:txBody>
      </p:sp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46B1178E-7E0F-6F47-D606-C85C02B5C08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1" y="4226830"/>
            <a:ext cx="3614102" cy="23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ee the source image">
            <a:extLst>
              <a:ext uri="{FF2B5EF4-FFF2-40B4-BE49-F238E27FC236}">
                <a16:creationId xmlns:a16="http://schemas.microsoft.com/office/drawing/2014/main" id="{CF0D7211-C961-498A-AFD5-CBBB57CC09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4449" y="1291679"/>
            <a:ext cx="3669351" cy="263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See the source image">
            <a:extLst>
              <a:ext uri="{FF2B5EF4-FFF2-40B4-BE49-F238E27FC236}">
                <a16:creationId xmlns:a16="http://schemas.microsoft.com/office/drawing/2014/main" id="{0C80085B-0E59-22FC-93F9-75FD91DE9A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877" y="4180018"/>
            <a:ext cx="3738923" cy="233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See the source image">
            <a:extLst>
              <a:ext uri="{FF2B5EF4-FFF2-40B4-BE49-F238E27FC236}">
                <a16:creationId xmlns:a16="http://schemas.microsoft.com/office/drawing/2014/main" id="{46AE4EE6-93DB-994C-1C0D-EF34DBE850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4734" y="2039304"/>
            <a:ext cx="2779271" cy="376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lion with its mouth open&#10;&#10;Description automatically generated">
            <a:extLst>
              <a:ext uri="{FF2B5EF4-FFF2-40B4-BE49-F238E27FC236}">
                <a16:creationId xmlns:a16="http://schemas.microsoft.com/office/drawing/2014/main" id="{7442CC88-C831-8D4E-228B-4EC67B4FF8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154" y="238679"/>
            <a:ext cx="2777261" cy="3735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2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7" name="Rectangle 206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0" name="Picture 2" descr="See the source image">
            <a:extLst>
              <a:ext uri="{FF2B5EF4-FFF2-40B4-BE49-F238E27FC236}">
                <a16:creationId xmlns:a16="http://schemas.microsoft.com/office/drawing/2014/main" id="{E3C6DAE7-226A-7125-5F89-9C4CFAEFAE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29" b="8368"/>
          <a:stretch/>
        </p:blipFill>
        <p:spPr bwMode="auto">
          <a:xfrm>
            <a:off x="-3047" y="10"/>
            <a:ext cx="9669642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9" name="Rectangle 206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A164E8-DF63-6974-11F6-7A7B51A9A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 dirty="0"/>
              <a:t>What is Price Discovery?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4AE6D7-390F-BA8B-5A9E-F804F5BBA6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39280" y="2434201"/>
            <a:ext cx="4775200" cy="405867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Price discovery is the overall process, whether explicit or inferred, of setting the </a:t>
            </a:r>
            <a:r>
              <a:rPr lang="en-US" sz="22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spot price</a:t>
            </a: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or the proper price of a commodity (in this case fresh produce). The process of price discovery looks at a number of tangible and intangible factors, including </a:t>
            </a:r>
            <a:r>
              <a:rPr lang="en-US" sz="2200" b="0" i="0" u="sng" dirty="0">
                <a:effectLst/>
                <a:latin typeface="Arial" panose="020B060402020202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supply and demand</a:t>
            </a:r>
            <a:r>
              <a:rPr lang="en-US" sz="2200" u="sng" dirty="0">
                <a:latin typeface="Arial" panose="020B0604020202020204" pitchFamily="34" charset="0"/>
                <a:cs typeface="Arial" panose="020B0604020202020204" pitchFamily="34" charset="0"/>
              </a:rPr>
              <a:t>, quality</a:t>
            </a:r>
            <a:r>
              <a:rPr lang="en-US" sz="22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and the overall economic and geopolitical environment. Simply put, it is where a buyer and a seller agree on a price and a transaction occurs.</a:t>
            </a:r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09425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CB220B-315E-48CF-A489-5D2AE0A7E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Agent &amp; price discovery</a:t>
            </a:r>
          </a:p>
        </p:txBody>
      </p:sp>
      <p:graphicFrame>
        <p:nvGraphicFramePr>
          <p:cNvPr id="11" name="Content Placeholder 5">
            <a:extLst>
              <a:ext uri="{FF2B5EF4-FFF2-40B4-BE49-F238E27FC236}">
                <a16:creationId xmlns:a16="http://schemas.microsoft.com/office/drawing/2014/main" id="{405DF99A-8960-42A1-B025-E55D4E0DE5D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507683919"/>
              </p:ext>
            </p:extLst>
          </p:nvPr>
        </p:nvGraphicFramePr>
        <p:xfrm>
          <a:off x="838200" y="1825625"/>
          <a:ext cx="5181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Picture 2" descr="See the source image">
            <a:extLst>
              <a:ext uri="{FF2B5EF4-FFF2-40B4-BE49-F238E27FC236}">
                <a16:creationId xmlns:a16="http://schemas.microsoft.com/office/drawing/2014/main" id="{9ECF95AD-2FAE-45AB-A0F8-CBD50D8DED2D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602" y="1825625"/>
            <a:ext cx="4565526" cy="426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16582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1511</TotalTime>
  <Words>1514</Words>
  <Application>Microsoft Office PowerPoint</Application>
  <PresentationFormat>Widescreen</PresentationFormat>
  <Paragraphs>154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Calibri</vt:lpstr>
      <vt:lpstr>Calibri Light</vt:lpstr>
      <vt:lpstr>Corbel</vt:lpstr>
      <vt:lpstr>Roboto</vt:lpstr>
      <vt:lpstr>Office Theme</vt:lpstr>
      <vt:lpstr>1_Office Theme</vt:lpstr>
      <vt:lpstr>2_Office Theme</vt:lpstr>
      <vt:lpstr>You say you are an agent, on a market, in South Africa? </vt:lpstr>
      <vt:lpstr>The elephants in the Room!</vt:lpstr>
      <vt:lpstr>APAC’s mandate </vt:lpstr>
      <vt:lpstr>Back to basics</vt:lpstr>
      <vt:lpstr>Career Pathing Programme</vt:lpstr>
      <vt:lpstr>Who is an agent?</vt:lpstr>
      <vt:lpstr>The “Perfect” Agent</vt:lpstr>
      <vt:lpstr>What is Price Discovery?</vt:lpstr>
      <vt:lpstr>The Agent &amp; price discovery</vt:lpstr>
      <vt:lpstr>The Constitution and information</vt:lpstr>
      <vt:lpstr>The POPI Act (POPIA)</vt:lpstr>
      <vt:lpstr>The Competition Commission </vt:lpstr>
      <vt:lpstr>Consumer Protection Act</vt:lpstr>
      <vt:lpstr>Standards in the Fresh Produce Industry</vt:lpstr>
      <vt:lpstr>Market By-laws</vt:lpstr>
      <vt:lpstr>What is happening at our once majestic markets? </vt:lpstr>
      <vt:lpstr>The state of fresh produce markets in SA</vt:lpstr>
      <vt:lpstr>Lack of operational ownership</vt:lpstr>
      <vt:lpstr>The Constitution &amp; Markets</vt:lpstr>
      <vt:lpstr>Diluting the commission model (wholesalers)</vt:lpstr>
      <vt:lpstr>Claims at markets</vt:lpstr>
      <vt:lpstr>Agents  A time to shine!</vt:lpstr>
      <vt:lpstr>APAC &amp; Agents </vt:lpstr>
      <vt:lpstr>Oversupply @ markets</vt:lpstr>
      <vt:lpstr>Agent Professionalism</vt:lpstr>
      <vt:lpstr>Final thoughts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say you are an agent?</dc:title>
  <dc:creator>Francois Knowles</dc:creator>
  <cp:lastModifiedBy>Wendy Bishop</cp:lastModifiedBy>
  <cp:revision>14</cp:revision>
  <cp:lastPrinted>2022-08-08T18:09:30Z</cp:lastPrinted>
  <dcterms:created xsi:type="dcterms:W3CDTF">2022-08-08T07:06:16Z</dcterms:created>
  <dcterms:modified xsi:type="dcterms:W3CDTF">2022-08-11T11:04:55Z</dcterms:modified>
</cp:coreProperties>
</file>