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8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713" r:id="rId1"/>
    <p:sldMasterId id="2147483741" r:id="rId2"/>
    <p:sldMasterId id="2147483798" r:id="rId3"/>
    <p:sldMasterId id="2147483866" r:id="rId4"/>
    <p:sldMasterId id="2147483897" r:id="rId5"/>
    <p:sldMasterId id="2147483915" r:id="rId6"/>
  </p:sldMasterIdLst>
  <p:notesMasterIdLst>
    <p:notesMasterId r:id="rId66"/>
  </p:notesMasterIdLst>
  <p:sldIdLst>
    <p:sldId id="298" r:id="rId7"/>
    <p:sldId id="1802" r:id="rId8"/>
    <p:sldId id="1747" r:id="rId9"/>
    <p:sldId id="1748" r:id="rId10"/>
    <p:sldId id="1820" r:id="rId11"/>
    <p:sldId id="1749" r:id="rId12"/>
    <p:sldId id="1750" r:id="rId13"/>
    <p:sldId id="1854" r:id="rId14"/>
    <p:sldId id="1754" r:id="rId15"/>
    <p:sldId id="1755" r:id="rId16"/>
    <p:sldId id="595" r:id="rId17"/>
    <p:sldId id="571" r:id="rId18"/>
    <p:sldId id="1760" r:id="rId19"/>
    <p:sldId id="1822" r:id="rId20"/>
    <p:sldId id="1803" r:id="rId21"/>
    <p:sldId id="1734" r:id="rId22"/>
    <p:sldId id="1744" r:id="rId23"/>
    <p:sldId id="1745" r:id="rId24"/>
    <p:sldId id="1708" r:id="rId25"/>
    <p:sldId id="1746" r:id="rId26"/>
    <p:sldId id="1805" r:id="rId27"/>
    <p:sldId id="879" r:id="rId28"/>
    <p:sldId id="285" r:id="rId29"/>
    <p:sldId id="259" r:id="rId30"/>
    <p:sldId id="1804" r:id="rId31"/>
    <p:sldId id="477" r:id="rId32"/>
    <p:sldId id="1809" r:id="rId33"/>
    <p:sldId id="1856" r:id="rId34"/>
    <p:sldId id="622" r:id="rId35"/>
    <p:sldId id="1855" r:id="rId36"/>
    <p:sldId id="576" r:id="rId37"/>
    <p:sldId id="623" r:id="rId38"/>
    <p:sldId id="257" r:id="rId39"/>
    <p:sldId id="256" r:id="rId40"/>
    <p:sldId id="848" r:id="rId41"/>
    <p:sldId id="1719" r:id="rId42"/>
    <p:sldId id="660" r:id="rId43"/>
    <p:sldId id="1807" r:id="rId44"/>
    <p:sldId id="597" r:id="rId45"/>
    <p:sldId id="366" r:id="rId46"/>
    <p:sldId id="1825" r:id="rId47"/>
    <p:sldId id="1826" r:id="rId48"/>
    <p:sldId id="1828" r:id="rId49"/>
    <p:sldId id="829" r:id="rId50"/>
    <p:sldId id="1824" r:id="rId51"/>
    <p:sldId id="1835" r:id="rId52"/>
    <p:sldId id="1837" r:id="rId53"/>
    <p:sldId id="1844" r:id="rId54"/>
    <p:sldId id="1845" r:id="rId55"/>
    <p:sldId id="1836" r:id="rId56"/>
    <p:sldId id="1834" r:id="rId57"/>
    <p:sldId id="1847" r:id="rId58"/>
    <p:sldId id="282" r:id="rId59"/>
    <p:sldId id="1853" r:id="rId60"/>
    <p:sldId id="1795" r:id="rId61"/>
    <p:sldId id="1796" r:id="rId62"/>
    <p:sldId id="1793" r:id="rId63"/>
    <p:sldId id="737" r:id="rId64"/>
    <p:sldId id="36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thabile Nkosi" initials="RN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>
      <p:cViewPr varScale="1">
        <p:scale>
          <a:sx n="99" d="100"/>
          <a:sy n="99" d="100"/>
        </p:scale>
        <p:origin x="8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ndile\Documents\Agbiz%20Research%20(Economic%20and%20Agribusiness)_Wandile\Articles%20for%20the%20newsletter\FDI%20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ndile\Documents\Agbiz%20Research%20(Economic%20and%20Agribusiness)_Wandile\Articles%20for%20the%20newsletter\SA%20farm%20debt%20adjusted%20for%20inflation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\AppData\Local\Microsoft\Windows\INetCache\Content.Outlook\HWMKW9TQ\Copy%20of%20SA%20agricultural%20trade%20balance%20and%20Exports%20by%20region_Updated%202018%20data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25327870\Dropbox\BFAP%20Master\Baseline\2019\Additional%20PResentation\GV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ndile\AppData\Local\Microsoft\Windows\INetCache\Content.Outlook\M45G9K27\Private%20sector%20fixed%20investmen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ndile\Documents\Agbiz%20Research%20(Economic%20and%20Agribusiness)_Wandile\Articles%20for%20the%20newsletter\SA%20beef%20exports_.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25327870\Dropbox\BFAP%20Master\Clients\John%20Deere\2018\VC%20analysis\Gross%20Value%20Shee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ndile\Documents\Academic%20paper\Figure%204.4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ndile\Documents\Agbiz%20Research%20(Economic%20and%20Agribusiness)_Wandile\Agribusiness%20Confidence%20Index\Q4,%202018\Agbiz%20Agribusiness%20Confidence%20Index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andile\AppData\Local\Microsoft\Windows\INetCache\Content.Outlook\M45G9K27\Copy%20of%20Confidence_Q;s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Wandile\AppData\Local\Microsoft\Windows\INetCache\Content.Outlook\M45G9K27\land%20concent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580927384076991E-2"/>
          <c:y val="0.10648148148148148"/>
          <c:w val="0.92230796150481187"/>
          <c:h val="0.80058617672790899"/>
        </c:manualLayout>
      </c:layout>
      <c:lineChart>
        <c:grouping val="standard"/>
        <c:varyColors val="0"/>
        <c:ser>
          <c:idx val="0"/>
          <c:order val="0"/>
          <c:tx>
            <c:strRef>
              <c:f>'GDP data 1960'!$M$46</c:f>
              <c:strCache>
                <c:ptCount val="1"/>
                <c:pt idx="0">
                  <c:v>United States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'GDP data 1960'!$L$47:$L$247</c:f>
              <c:numCache>
                <c:formatCode>m/d/yyyy</c:formatCode>
                <c:ptCount val="201"/>
                <c:pt idx="0">
                  <c:v>25293</c:v>
                </c:pt>
                <c:pt idx="1">
                  <c:v>25384</c:v>
                </c:pt>
                <c:pt idx="2">
                  <c:v>25476</c:v>
                </c:pt>
                <c:pt idx="3">
                  <c:v>25568</c:v>
                </c:pt>
                <c:pt idx="4">
                  <c:v>25658</c:v>
                </c:pt>
                <c:pt idx="5">
                  <c:v>25749</c:v>
                </c:pt>
                <c:pt idx="6">
                  <c:v>25841</c:v>
                </c:pt>
                <c:pt idx="7">
                  <c:v>25933</c:v>
                </c:pt>
                <c:pt idx="8">
                  <c:v>26023</c:v>
                </c:pt>
                <c:pt idx="9">
                  <c:v>26114</c:v>
                </c:pt>
                <c:pt idx="10">
                  <c:v>26206</c:v>
                </c:pt>
                <c:pt idx="11">
                  <c:v>26298</c:v>
                </c:pt>
                <c:pt idx="12">
                  <c:v>26389</c:v>
                </c:pt>
                <c:pt idx="13">
                  <c:v>26480</c:v>
                </c:pt>
                <c:pt idx="14">
                  <c:v>26572</c:v>
                </c:pt>
                <c:pt idx="15">
                  <c:v>26664</c:v>
                </c:pt>
                <c:pt idx="16">
                  <c:v>26754</c:v>
                </c:pt>
                <c:pt idx="17">
                  <c:v>26845</c:v>
                </c:pt>
                <c:pt idx="18">
                  <c:v>26937</c:v>
                </c:pt>
                <c:pt idx="19">
                  <c:v>27029</c:v>
                </c:pt>
                <c:pt idx="20">
                  <c:v>27119</c:v>
                </c:pt>
                <c:pt idx="21">
                  <c:v>27210</c:v>
                </c:pt>
                <c:pt idx="22">
                  <c:v>27302</c:v>
                </c:pt>
                <c:pt idx="23">
                  <c:v>27394</c:v>
                </c:pt>
                <c:pt idx="24">
                  <c:v>27484</c:v>
                </c:pt>
                <c:pt idx="25">
                  <c:v>27575</c:v>
                </c:pt>
                <c:pt idx="26">
                  <c:v>27667</c:v>
                </c:pt>
                <c:pt idx="27">
                  <c:v>27759</c:v>
                </c:pt>
                <c:pt idx="28">
                  <c:v>27850</c:v>
                </c:pt>
                <c:pt idx="29">
                  <c:v>27941</c:v>
                </c:pt>
                <c:pt idx="30">
                  <c:v>28033</c:v>
                </c:pt>
                <c:pt idx="31">
                  <c:v>28125</c:v>
                </c:pt>
                <c:pt idx="32">
                  <c:v>28215</c:v>
                </c:pt>
                <c:pt idx="33">
                  <c:v>28306</c:v>
                </c:pt>
                <c:pt idx="34">
                  <c:v>28398</c:v>
                </c:pt>
                <c:pt idx="35">
                  <c:v>28490</c:v>
                </c:pt>
                <c:pt idx="36">
                  <c:v>28580</c:v>
                </c:pt>
                <c:pt idx="37">
                  <c:v>28671</c:v>
                </c:pt>
                <c:pt idx="38">
                  <c:v>28763</c:v>
                </c:pt>
                <c:pt idx="39">
                  <c:v>28855</c:v>
                </c:pt>
                <c:pt idx="40">
                  <c:v>28945</c:v>
                </c:pt>
                <c:pt idx="41">
                  <c:v>29036</c:v>
                </c:pt>
                <c:pt idx="42">
                  <c:v>29128</c:v>
                </c:pt>
                <c:pt idx="43">
                  <c:v>29220</c:v>
                </c:pt>
                <c:pt idx="44">
                  <c:v>29311</c:v>
                </c:pt>
                <c:pt idx="45">
                  <c:v>29402</c:v>
                </c:pt>
                <c:pt idx="46">
                  <c:v>29494</c:v>
                </c:pt>
                <c:pt idx="47">
                  <c:v>29586</c:v>
                </c:pt>
                <c:pt idx="48">
                  <c:v>29676</c:v>
                </c:pt>
                <c:pt idx="49">
                  <c:v>29767</c:v>
                </c:pt>
                <c:pt idx="50">
                  <c:v>29859</c:v>
                </c:pt>
                <c:pt idx="51">
                  <c:v>29951</c:v>
                </c:pt>
                <c:pt idx="52">
                  <c:v>30041</c:v>
                </c:pt>
                <c:pt idx="53">
                  <c:v>30132</c:v>
                </c:pt>
                <c:pt idx="54">
                  <c:v>30224</c:v>
                </c:pt>
                <c:pt idx="55">
                  <c:v>30316</c:v>
                </c:pt>
                <c:pt idx="56">
                  <c:v>30406</c:v>
                </c:pt>
                <c:pt idx="57">
                  <c:v>30497</c:v>
                </c:pt>
                <c:pt idx="58">
                  <c:v>30589</c:v>
                </c:pt>
                <c:pt idx="59">
                  <c:v>30681</c:v>
                </c:pt>
                <c:pt idx="60">
                  <c:v>30772</c:v>
                </c:pt>
                <c:pt idx="61">
                  <c:v>30863</c:v>
                </c:pt>
                <c:pt idx="62">
                  <c:v>30955</c:v>
                </c:pt>
                <c:pt idx="63">
                  <c:v>31047</c:v>
                </c:pt>
                <c:pt idx="64">
                  <c:v>31137</c:v>
                </c:pt>
                <c:pt idx="65">
                  <c:v>31228</c:v>
                </c:pt>
                <c:pt idx="66">
                  <c:v>31320</c:v>
                </c:pt>
                <c:pt idx="67">
                  <c:v>31412</c:v>
                </c:pt>
                <c:pt idx="68">
                  <c:v>31502</c:v>
                </c:pt>
                <c:pt idx="69">
                  <c:v>31593</c:v>
                </c:pt>
                <c:pt idx="70">
                  <c:v>31685</c:v>
                </c:pt>
                <c:pt idx="71">
                  <c:v>31777</c:v>
                </c:pt>
                <c:pt idx="72">
                  <c:v>31867</c:v>
                </c:pt>
                <c:pt idx="73">
                  <c:v>31958</c:v>
                </c:pt>
                <c:pt idx="74">
                  <c:v>32050</c:v>
                </c:pt>
                <c:pt idx="75">
                  <c:v>32142</c:v>
                </c:pt>
                <c:pt idx="76">
                  <c:v>32233</c:v>
                </c:pt>
                <c:pt idx="77">
                  <c:v>32324</c:v>
                </c:pt>
                <c:pt idx="78">
                  <c:v>32416</c:v>
                </c:pt>
                <c:pt idx="79">
                  <c:v>32508</c:v>
                </c:pt>
                <c:pt idx="80">
                  <c:v>32598</c:v>
                </c:pt>
                <c:pt idx="81">
                  <c:v>32689</c:v>
                </c:pt>
                <c:pt idx="82">
                  <c:v>32781</c:v>
                </c:pt>
                <c:pt idx="83">
                  <c:v>32873</c:v>
                </c:pt>
                <c:pt idx="84">
                  <c:v>32963</c:v>
                </c:pt>
                <c:pt idx="85">
                  <c:v>33054</c:v>
                </c:pt>
                <c:pt idx="86">
                  <c:v>33146</c:v>
                </c:pt>
                <c:pt idx="87">
                  <c:v>33238</c:v>
                </c:pt>
                <c:pt idx="88">
                  <c:v>33328</c:v>
                </c:pt>
                <c:pt idx="89">
                  <c:v>33419</c:v>
                </c:pt>
                <c:pt idx="90">
                  <c:v>33511</c:v>
                </c:pt>
                <c:pt idx="91">
                  <c:v>33603</c:v>
                </c:pt>
                <c:pt idx="92">
                  <c:v>33694</c:v>
                </c:pt>
                <c:pt idx="93">
                  <c:v>33785</c:v>
                </c:pt>
                <c:pt idx="94">
                  <c:v>33877</c:v>
                </c:pt>
                <c:pt idx="95">
                  <c:v>33969</c:v>
                </c:pt>
                <c:pt idx="96">
                  <c:v>34059</c:v>
                </c:pt>
                <c:pt idx="97">
                  <c:v>34150</c:v>
                </c:pt>
                <c:pt idx="98">
                  <c:v>34242</c:v>
                </c:pt>
                <c:pt idx="99">
                  <c:v>34334</c:v>
                </c:pt>
                <c:pt idx="100">
                  <c:v>34424</c:v>
                </c:pt>
                <c:pt idx="101">
                  <c:v>34515</c:v>
                </c:pt>
                <c:pt idx="102">
                  <c:v>34607</c:v>
                </c:pt>
                <c:pt idx="103">
                  <c:v>34699</c:v>
                </c:pt>
                <c:pt idx="104">
                  <c:v>34789</c:v>
                </c:pt>
                <c:pt idx="105">
                  <c:v>34880</c:v>
                </c:pt>
                <c:pt idx="106">
                  <c:v>34972</c:v>
                </c:pt>
                <c:pt idx="107">
                  <c:v>35064</c:v>
                </c:pt>
                <c:pt idx="108">
                  <c:v>35155</c:v>
                </c:pt>
                <c:pt idx="109">
                  <c:v>35246</c:v>
                </c:pt>
                <c:pt idx="110">
                  <c:v>35338</c:v>
                </c:pt>
                <c:pt idx="111">
                  <c:v>35430</c:v>
                </c:pt>
                <c:pt idx="112">
                  <c:v>35520</c:v>
                </c:pt>
                <c:pt idx="113">
                  <c:v>35611</c:v>
                </c:pt>
                <c:pt idx="114">
                  <c:v>35703</c:v>
                </c:pt>
                <c:pt idx="115">
                  <c:v>35795</c:v>
                </c:pt>
                <c:pt idx="116">
                  <c:v>35885</c:v>
                </c:pt>
                <c:pt idx="117">
                  <c:v>35976</c:v>
                </c:pt>
                <c:pt idx="118">
                  <c:v>36068</c:v>
                </c:pt>
                <c:pt idx="119">
                  <c:v>36160</c:v>
                </c:pt>
                <c:pt idx="120">
                  <c:v>36250</c:v>
                </c:pt>
                <c:pt idx="121">
                  <c:v>36341</c:v>
                </c:pt>
                <c:pt idx="122">
                  <c:v>36433</c:v>
                </c:pt>
                <c:pt idx="123">
                  <c:v>36525</c:v>
                </c:pt>
                <c:pt idx="124">
                  <c:v>36616</c:v>
                </c:pt>
                <c:pt idx="125">
                  <c:v>36707</c:v>
                </c:pt>
                <c:pt idx="126">
                  <c:v>36799</c:v>
                </c:pt>
                <c:pt idx="127">
                  <c:v>36891</c:v>
                </c:pt>
                <c:pt idx="128">
                  <c:v>36981</c:v>
                </c:pt>
                <c:pt idx="129">
                  <c:v>37072</c:v>
                </c:pt>
                <c:pt idx="130">
                  <c:v>37164</c:v>
                </c:pt>
                <c:pt idx="131">
                  <c:v>37256</c:v>
                </c:pt>
                <c:pt idx="132">
                  <c:v>37346</c:v>
                </c:pt>
                <c:pt idx="133">
                  <c:v>37437</c:v>
                </c:pt>
                <c:pt idx="134">
                  <c:v>37529</c:v>
                </c:pt>
                <c:pt idx="135">
                  <c:v>37621</c:v>
                </c:pt>
                <c:pt idx="136">
                  <c:v>37711</c:v>
                </c:pt>
                <c:pt idx="137">
                  <c:v>37802</c:v>
                </c:pt>
                <c:pt idx="138">
                  <c:v>37894</c:v>
                </c:pt>
                <c:pt idx="139">
                  <c:v>37986</c:v>
                </c:pt>
                <c:pt idx="140">
                  <c:v>38077</c:v>
                </c:pt>
                <c:pt idx="141">
                  <c:v>38168</c:v>
                </c:pt>
                <c:pt idx="142">
                  <c:v>38260</c:v>
                </c:pt>
                <c:pt idx="143">
                  <c:v>38352</c:v>
                </c:pt>
                <c:pt idx="144">
                  <c:v>38442</c:v>
                </c:pt>
                <c:pt idx="145">
                  <c:v>38533</c:v>
                </c:pt>
                <c:pt idx="146">
                  <c:v>38625</c:v>
                </c:pt>
                <c:pt idx="147">
                  <c:v>38717</c:v>
                </c:pt>
                <c:pt idx="148">
                  <c:v>38807</c:v>
                </c:pt>
                <c:pt idx="149">
                  <c:v>38898</c:v>
                </c:pt>
                <c:pt idx="150">
                  <c:v>38990</c:v>
                </c:pt>
                <c:pt idx="151">
                  <c:v>39082</c:v>
                </c:pt>
                <c:pt idx="152">
                  <c:v>39172</c:v>
                </c:pt>
                <c:pt idx="153">
                  <c:v>39263</c:v>
                </c:pt>
                <c:pt idx="154">
                  <c:v>39355</c:v>
                </c:pt>
                <c:pt idx="155">
                  <c:v>39447</c:v>
                </c:pt>
                <c:pt idx="156">
                  <c:v>39538</c:v>
                </c:pt>
                <c:pt idx="157">
                  <c:v>39629</c:v>
                </c:pt>
                <c:pt idx="158">
                  <c:v>39721</c:v>
                </c:pt>
                <c:pt idx="159">
                  <c:v>39813</c:v>
                </c:pt>
                <c:pt idx="160">
                  <c:v>39903</c:v>
                </c:pt>
                <c:pt idx="161">
                  <c:v>39994</c:v>
                </c:pt>
                <c:pt idx="162">
                  <c:v>40086</c:v>
                </c:pt>
                <c:pt idx="163">
                  <c:v>40178</c:v>
                </c:pt>
                <c:pt idx="164">
                  <c:v>40268</c:v>
                </c:pt>
                <c:pt idx="165">
                  <c:v>40359</c:v>
                </c:pt>
                <c:pt idx="166">
                  <c:v>40451</c:v>
                </c:pt>
                <c:pt idx="167">
                  <c:v>40543</c:v>
                </c:pt>
                <c:pt idx="168">
                  <c:v>40633</c:v>
                </c:pt>
                <c:pt idx="169">
                  <c:v>40724</c:v>
                </c:pt>
                <c:pt idx="170">
                  <c:v>40816</c:v>
                </c:pt>
                <c:pt idx="171">
                  <c:v>40908</c:v>
                </c:pt>
                <c:pt idx="172">
                  <c:v>40999</c:v>
                </c:pt>
                <c:pt idx="173">
                  <c:v>41090</c:v>
                </c:pt>
                <c:pt idx="174">
                  <c:v>41182</c:v>
                </c:pt>
                <c:pt idx="175">
                  <c:v>41274</c:v>
                </c:pt>
                <c:pt idx="176">
                  <c:v>41364</c:v>
                </c:pt>
                <c:pt idx="177">
                  <c:v>41455</c:v>
                </c:pt>
                <c:pt idx="178">
                  <c:v>41547</c:v>
                </c:pt>
                <c:pt idx="179">
                  <c:v>41639</c:v>
                </c:pt>
                <c:pt idx="180">
                  <c:v>41729</c:v>
                </c:pt>
                <c:pt idx="181">
                  <c:v>41820</c:v>
                </c:pt>
                <c:pt idx="182">
                  <c:v>41912</c:v>
                </c:pt>
                <c:pt idx="183">
                  <c:v>42004</c:v>
                </c:pt>
                <c:pt idx="184">
                  <c:v>42094</c:v>
                </c:pt>
                <c:pt idx="185">
                  <c:v>42185</c:v>
                </c:pt>
                <c:pt idx="186">
                  <c:v>42277</c:v>
                </c:pt>
                <c:pt idx="187">
                  <c:v>42369</c:v>
                </c:pt>
                <c:pt idx="188">
                  <c:v>42460</c:v>
                </c:pt>
                <c:pt idx="189">
                  <c:v>42551</c:v>
                </c:pt>
                <c:pt idx="190">
                  <c:v>42643</c:v>
                </c:pt>
                <c:pt idx="191">
                  <c:v>42735</c:v>
                </c:pt>
                <c:pt idx="192">
                  <c:v>42825</c:v>
                </c:pt>
                <c:pt idx="193">
                  <c:v>42916</c:v>
                </c:pt>
                <c:pt idx="194">
                  <c:v>43008</c:v>
                </c:pt>
                <c:pt idx="195">
                  <c:v>43100</c:v>
                </c:pt>
                <c:pt idx="196">
                  <c:v>43190</c:v>
                </c:pt>
                <c:pt idx="197">
                  <c:v>43281</c:v>
                </c:pt>
                <c:pt idx="198">
                  <c:v>43373</c:v>
                </c:pt>
                <c:pt idx="199">
                  <c:v>43465</c:v>
                </c:pt>
                <c:pt idx="200">
                  <c:v>43555</c:v>
                </c:pt>
              </c:numCache>
            </c:numRef>
          </c:cat>
          <c:val>
            <c:numRef>
              <c:f>'GDP data 1960'!$M$47:$M$247</c:f>
              <c:numCache>
                <c:formatCode>General</c:formatCode>
                <c:ptCount val="201"/>
                <c:pt idx="0">
                  <c:v>6.4</c:v>
                </c:pt>
                <c:pt idx="1">
                  <c:v>5.93</c:v>
                </c:pt>
                <c:pt idx="2">
                  <c:v>5.87</c:v>
                </c:pt>
                <c:pt idx="3">
                  <c:v>5.23</c:v>
                </c:pt>
                <c:pt idx="4">
                  <c:v>4.21</c:v>
                </c:pt>
                <c:pt idx="5">
                  <c:v>4.05</c:v>
                </c:pt>
                <c:pt idx="6">
                  <c:v>3.9</c:v>
                </c:pt>
                <c:pt idx="7">
                  <c:v>3.04</c:v>
                </c:pt>
                <c:pt idx="8">
                  <c:v>4.12</c:v>
                </c:pt>
                <c:pt idx="9">
                  <c:v>3.88</c:v>
                </c:pt>
                <c:pt idx="10">
                  <c:v>4.05</c:v>
                </c:pt>
                <c:pt idx="11">
                  <c:v>4.42</c:v>
                </c:pt>
                <c:pt idx="12">
                  <c:v>4.8600000000000003</c:v>
                </c:pt>
                <c:pt idx="13">
                  <c:v>5.38</c:v>
                </c:pt>
                <c:pt idx="14">
                  <c:v>5.6</c:v>
                </c:pt>
                <c:pt idx="15">
                  <c:v>6.19</c:v>
                </c:pt>
                <c:pt idx="16">
                  <c:v>7.37</c:v>
                </c:pt>
                <c:pt idx="17">
                  <c:v>6.77</c:v>
                </c:pt>
                <c:pt idx="18">
                  <c:v>5.84</c:v>
                </c:pt>
                <c:pt idx="19">
                  <c:v>5.18</c:v>
                </c:pt>
                <c:pt idx="20">
                  <c:v>2.62</c:v>
                </c:pt>
                <c:pt idx="21">
                  <c:v>2.34</c:v>
                </c:pt>
                <c:pt idx="22">
                  <c:v>2.52</c:v>
                </c:pt>
                <c:pt idx="23">
                  <c:v>1.5</c:v>
                </c:pt>
                <c:pt idx="24">
                  <c:v>0.52</c:v>
                </c:pt>
                <c:pt idx="25">
                  <c:v>0.86</c:v>
                </c:pt>
                <c:pt idx="26">
                  <c:v>1.42</c:v>
                </c:pt>
                <c:pt idx="27">
                  <c:v>2.6</c:v>
                </c:pt>
                <c:pt idx="28">
                  <c:v>5.76</c:v>
                </c:pt>
                <c:pt idx="29">
                  <c:v>5.9399999999999995</c:v>
                </c:pt>
                <c:pt idx="30">
                  <c:v>5.51</c:v>
                </c:pt>
                <c:pt idx="31">
                  <c:v>5.4</c:v>
                </c:pt>
                <c:pt idx="32">
                  <c:v>3.98</c:v>
                </c:pt>
                <c:pt idx="33">
                  <c:v>4.03</c:v>
                </c:pt>
                <c:pt idx="34">
                  <c:v>4.34</c:v>
                </c:pt>
                <c:pt idx="35">
                  <c:v>4.12</c:v>
                </c:pt>
                <c:pt idx="36">
                  <c:v>3.52</c:v>
                </c:pt>
                <c:pt idx="37">
                  <c:v>4.33</c:v>
                </c:pt>
                <c:pt idx="38">
                  <c:v>4.37</c:v>
                </c:pt>
                <c:pt idx="39">
                  <c:v>4.9000000000000004</c:v>
                </c:pt>
                <c:pt idx="40">
                  <c:v>5.48</c:v>
                </c:pt>
                <c:pt idx="41">
                  <c:v>4.8899999999999997</c:v>
                </c:pt>
                <c:pt idx="42">
                  <c:v>3.81</c:v>
                </c:pt>
                <c:pt idx="43">
                  <c:v>2.69</c:v>
                </c:pt>
                <c:pt idx="44">
                  <c:v>3.35</c:v>
                </c:pt>
                <c:pt idx="45">
                  <c:v>1.75</c:v>
                </c:pt>
                <c:pt idx="46">
                  <c:v>1.69</c:v>
                </c:pt>
                <c:pt idx="47">
                  <c:v>1.99</c:v>
                </c:pt>
                <c:pt idx="48">
                  <c:v>1.49</c:v>
                </c:pt>
                <c:pt idx="49">
                  <c:v>2.39</c:v>
                </c:pt>
                <c:pt idx="50">
                  <c:v>2.61</c:v>
                </c:pt>
                <c:pt idx="51">
                  <c:v>1.5699999999999998</c:v>
                </c:pt>
                <c:pt idx="52">
                  <c:v>0.64</c:v>
                </c:pt>
                <c:pt idx="53">
                  <c:v>0.68</c:v>
                </c:pt>
                <c:pt idx="54">
                  <c:v>0</c:v>
                </c:pt>
                <c:pt idx="55">
                  <c:v>0.26</c:v>
                </c:pt>
                <c:pt idx="56">
                  <c:v>1.25</c:v>
                </c:pt>
                <c:pt idx="57">
                  <c:v>1.99</c:v>
                </c:pt>
                <c:pt idx="58">
                  <c:v>3.21</c:v>
                </c:pt>
                <c:pt idx="59">
                  <c:v>4.13</c:v>
                </c:pt>
                <c:pt idx="60">
                  <c:v>5.49</c:v>
                </c:pt>
                <c:pt idx="61">
                  <c:v>5.05</c:v>
                </c:pt>
                <c:pt idx="62">
                  <c:v>4.83</c:v>
                </c:pt>
                <c:pt idx="63">
                  <c:v>4.1500000000000004</c:v>
                </c:pt>
                <c:pt idx="64">
                  <c:v>3.71</c:v>
                </c:pt>
                <c:pt idx="65">
                  <c:v>3.93</c:v>
                </c:pt>
                <c:pt idx="66">
                  <c:v>3.92</c:v>
                </c:pt>
                <c:pt idx="67">
                  <c:v>4.1100000000000003</c:v>
                </c:pt>
                <c:pt idx="68">
                  <c:v>3.16</c:v>
                </c:pt>
                <c:pt idx="69">
                  <c:v>3.2800000000000002</c:v>
                </c:pt>
                <c:pt idx="70">
                  <c:v>3.5</c:v>
                </c:pt>
                <c:pt idx="71">
                  <c:v>3.13</c:v>
                </c:pt>
                <c:pt idx="72">
                  <c:v>2.87</c:v>
                </c:pt>
                <c:pt idx="73">
                  <c:v>3.7199999999999998</c:v>
                </c:pt>
                <c:pt idx="74">
                  <c:v>3.96</c:v>
                </c:pt>
                <c:pt idx="75">
                  <c:v>4.46</c:v>
                </c:pt>
                <c:pt idx="76">
                  <c:v>5.19</c:v>
                </c:pt>
                <c:pt idx="77">
                  <c:v>4.43</c:v>
                </c:pt>
                <c:pt idx="78">
                  <c:v>4.42</c:v>
                </c:pt>
                <c:pt idx="79">
                  <c:v>4.07</c:v>
                </c:pt>
                <c:pt idx="80">
                  <c:v>3.94</c:v>
                </c:pt>
                <c:pt idx="81">
                  <c:v>3.91</c:v>
                </c:pt>
                <c:pt idx="82">
                  <c:v>3.75</c:v>
                </c:pt>
                <c:pt idx="83">
                  <c:v>3.77</c:v>
                </c:pt>
                <c:pt idx="84">
                  <c:v>3.67</c:v>
                </c:pt>
                <c:pt idx="85">
                  <c:v>3.88</c:v>
                </c:pt>
                <c:pt idx="86">
                  <c:v>3.37</c:v>
                </c:pt>
                <c:pt idx="87">
                  <c:v>2.71</c:v>
                </c:pt>
                <c:pt idx="88">
                  <c:v>2.39</c:v>
                </c:pt>
                <c:pt idx="89">
                  <c:v>2.4699999999999998</c:v>
                </c:pt>
                <c:pt idx="90">
                  <c:v>2.4</c:v>
                </c:pt>
                <c:pt idx="91">
                  <c:v>2.79</c:v>
                </c:pt>
                <c:pt idx="92">
                  <c:v>3.45</c:v>
                </c:pt>
                <c:pt idx="93">
                  <c:v>2.7800000000000002</c:v>
                </c:pt>
                <c:pt idx="94">
                  <c:v>2.83</c:v>
                </c:pt>
                <c:pt idx="95">
                  <c:v>2.4699999999999998</c:v>
                </c:pt>
                <c:pt idx="96">
                  <c:v>2.14</c:v>
                </c:pt>
                <c:pt idx="97">
                  <c:v>2.23</c:v>
                </c:pt>
                <c:pt idx="98">
                  <c:v>2.41</c:v>
                </c:pt>
                <c:pt idx="99">
                  <c:v>2.7199999999999998</c:v>
                </c:pt>
                <c:pt idx="100">
                  <c:v>1.9100000000000001</c:v>
                </c:pt>
                <c:pt idx="101">
                  <c:v>2.5499999999999998</c:v>
                </c:pt>
                <c:pt idx="102">
                  <c:v>3.04</c:v>
                </c:pt>
                <c:pt idx="103">
                  <c:v>3.48</c:v>
                </c:pt>
                <c:pt idx="104">
                  <c:v>3.86</c:v>
                </c:pt>
                <c:pt idx="105">
                  <c:v>3.76</c:v>
                </c:pt>
                <c:pt idx="106">
                  <c:v>3.96</c:v>
                </c:pt>
                <c:pt idx="107">
                  <c:v>4.2</c:v>
                </c:pt>
                <c:pt idx="108">
                  <c:v>3.43</c:v>
                </c:pt>
                <c:pt idx="109">
                  <c:v>3.35</c:v>
                </c:pt>
                <c:pt idx="110">
                  <c:v>4.12</c:v>
                </c:pt>
                <c:pt idx="111">
                  <c:v>3.8</c:v>
                </c:pt>
                <c:pt idx="112">
                  <c:v>3.43</c:v>
                </c:pt>
                <c:pt idx="113">
                  <c:v>3.75</c:v>
                </c:pt>
                <c:pt idx="114">
                  <c:v>4.09</c:v>
                </c:pt>
                <c:pt idx="115">
                  <c:v>4.01</c:v>
                </c:pt>
                <c:pt idx="116">
                  <c:v>3.14</c:v>
                </c:pt>
                <c:pt idx="117">
                  <c:v>2.4300000000000002</c:v>
                </c:pt>
                <c:pt idx="118">
                  <c:v>1.83</c:v>
                </c:pt>
                <c:pt idx="119">
                  <c:v>1.92</c:v>
                </c:pt>
                <c:pt idx="120">
                  <c:v>1.54</c:v>
                </c:pt>
                <c:pt idx="121">
                  <c:v>2.59</c:v>
                </c:pt>
                <c:pt idx="122">
                  <c:v>3.46</c:v>
                </c:pt>
                <c:pt idx="123">
                  <c:v>5.82</c:v>
                </c:pt>
                <c:pt idx="124">
                  <c:v>4.7</c:v>
                </c:pt>
                <c:pt idx="125">
                  <c:v>5.17</c:v>
                </c:pt>
                <c:pt idx="126">
                  <c:v>4.54</c:v>
                </c:pt>
                <c:pt idx="127">
                  <c:v>3.82</c:v>
                </c:pt>
                <c:pt idx="128">
                  <c:v>3.09</c:v>
                </c:pt>
                <c:pt idx="129">
                  <c:v>2.33</c:v>
                </c:pt>
                <c:pt idx="130">
                  <c:v>1.83</c:v>
                </c:pt>
                <c:pt idx="131">
                  <c:v>1.3900000000000001</c:v>
                </c:pt>
                <c:pt idx="132">
                  <c:v>1.8</c:v>
                </c:pt>
                <c:pt idx="133">
                  <c:v>2.34</c:v>
                </c:pt>
                <c:pt idx="134">
                  <c:v>2.79</c:v>
                </c:pt>
                <c:pt idx="135">
                  <c:v>3.14</c:v>
                </c:pt>
                <c:pt idx="136">
                  <c:v>2.5300000000000002</c:v>
                </c:pt>
                <c:pt idx="137">
                  <c:v>2.65</c:v>
                </c:pt>
                <c:pt idx="138">
                  <c:v>3.66</c:v>
                </c:pt>
                <c:pt idx="139">
                  <c:v>4.71</c:v>
                </c:pt>
                <c:pt idx="140">
                  <c:v>5.32</c:v>
                </c:pt>
                <c:pt idx="141">
                  <c:v>5.32</c:v>
                </c:pt>
                <c:pt idx="142">
                  <c:v>4.92</c:v>
                </c:pt>
                <c:pt idx="143">
                  <c:v>4.6500000000000004</c:v>
                </c:pt>
                <c:pt idx="144">
                  <c:v>4.2699999999999996</c:v>
                </c:pt>
                <c:pt idx="145">
                  <c:v>4.63</c:v>
                </c:pt>
                <c:pt idx="146">
                  <c:v>4.45</c:v>
                </c:pt>
                <c:pt idx="147">
                  <c:v>4.71</c:v>
                </c:pt>
                <c:pt idx="148">
                  <c:v>5.16</c:v>
                </c:pt>
                <c:pt idx="149">
                  <c:v>4.92</c:v>
                </c:pt>
                <c:pt idx="150">
                  <c:v>4.67</c:v>
                </c:pt>
                <c:pt idx="151">
                  <c:v>4.91</c:v>
                </c:pt>
                <c:pt idx="152">
                  <c:v>4.7699999999999996</c:v>
                </c:pt>
                <c:pt idx="153">
                  <c:v>5.03</c:v>
                </c:pt>
                <c:pt idx="154">
                  <c:v>4.9800000000000004</c:v>
                </c:pt>
                <c:pt idx="155">
                  <c:v>4.6500000000000004</c:v>
                </c:pt>
                <c:pt idx="156">
                  <c:v>3.03</c:v>
                </c:pt>
                <c:pt idx="157">
                  <c:v>2.76</c:v>
                </c:pt>
                <c:pt idx="158">
                  <c:v>2.21</c:v>
                </c:pt>
                <c:pt idx="159">
                  <c:v>0.88</c:v>
                </c:pt>
                <c:pt idx="160">
                  <c:v>-1.87</c:v>
                </c:pt>
                <c:pt idx="161">
                  <c:v>-1.49</c:v>
                </c:pt>
                <c:pt idx="162">
                  <c:v>-0.5</c:v>
                </c:pt>
                <c:pt idx="163">
                  <c:v>2.14</c:v>
                </c:pt>
                <c:pt idx="164">
                  <c:v>5.38</c:v>
                </c:pt>
                <c:pt idx="165">
                  <c:v>5.73</c:v>
                </c:pt>
                <c:pt idx="166">
                  <c:v>5.46</c:v>
                </c:pt>
                <c:pt idx="167">
                  <c:v>5.09</c:v>
                </c:pt>
                <c:pt idx="168">
                  <c:v>4.78</c:v>
                </c:pt>
                <c:pt idx="169">
                  <c:v>4.3</c:v>
                </c:pt>
                <c:pt idx="170">
                  <c:v>4.21</c:v>
                </c:pt>
                <c:pt idx="171">
                  <c:v>3.83</c:v>
                </c:pt>
                <c:pt idx="172">
                  <c:v>3.98</c:v>
                </c:pt>
                <c:pt idx="173">
                  <c:v>3.5</c:v>
                </c:pt>
                <c:pt idx="174">
                  <c:v>2.96</c:v>
                </c:pt>
                <c:pt idx="175">
                  <c:v>2.85</c:v>
                </c:pt>
                <c:pt idx="176">
                  <c:v>2.82</c:v>
                </c:pt>
                <c:pt idx="177">
                  <c:v>3.36</c:v>
                </c:pt>
                <c:pt idx="178">
                  <c:v>3.54</c:v>
                </c:pt>
                <c:pt idx="179">
                  <c:v>3.62</c:v>
                </c:pt>
                <c:pt idx="180">
                  <c:v>3.74</c:v>
                </c:pt>
                <c:pt idx="181">
                  <c:v>3.48</c:v>
                </c:pt>
                <c:pt idx="182">
                  <c:v>3.3</c:v>
                </c:pt>
                <c:pt idx="183">
                  <c:v>3.3</c:v>
                </c:pt>
                <c:pt idx="184">
                  <c:v>3.32</c:v>
                </c:pt>
                <c:pt idx="185">
                  <c:v>3.32</c:v>
                </c:pt>
                <c:pt idx="186">
                  <c:v>3.08</c:v>
                </c:pt>
                <c:pt idx="187">
                  <c:v>3.13</c:v>
                </c:pt>
                <c:pt idx="188">
                  <c:v>2.99</c:v>
                </c:pt>
                <c:pt idx="189">
                  <c:v>3.23</c:v>
                </c:pt>
                <c:pt idx="190">
                  <c:v>2.9</c:v>
                </c:pt>
                <c:pt idx="191">
                  <c:v>3.16</c:v>
                </c:pt>
                <c:pt idx="192">
                  <c:v>3.37</c:v>
                </c:pt>
                <c:pt idx="193">
                  <c:v>3.34</c:v>
                </c:pt>
                <c:pt idx="194">
                  <c:v>3.71</c:v>
                </c:pt>
                <c:pt idx="195">
                  <c:v>3.61</c:v>
                </c:pt>
                <c:pt idx="196">
                  <c:v>3.64</c:v>
                </c:pt>
                <c:pt idx="197">
                  <c:v>3.64</c:v>
                </c:pt>
                <c:pt idx="198">
                  <c:v>3.64</c:v>
                </c:pt>
                <c:pt idx="199">
                  <c:v>3.64</c:v>
                </c:pt>
                <c:pt idx="200">
                  <c:v>3.64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23-4F2A-8001-9D13ED93819A}"/>
            </c:ext>
          </c:extLst>
        </c:ser>
        <c:ser>
          <c:idx val="1"/>
          <c:order val="1"/>
          <c:tx>
            <c:strRef>
              <c:f>'GDP data 1960'!$N$46</c:f>
              <c:strCache>
                <c:ptCount val="1"/>
                <c:pt idx="0">
                  <c:v>South Africa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'GDP data 1960'!$L$47:$L$247</c:f>
              <c:numCache>
                <c:formatCode>m/d/yyyy</c:formatCode>
                <c:ptCount val="201"/>
                <c:pt idx="0">
                  <c:v>25293</c:v>
                </c:pt>
                <c:pt idx="1">
                  <c:v>25384</c:v>
                </c:pt>
                <c:pt idx="2">
                  <c:v>25476</c:v>
                </c:pt>
                <c:pt idx="3">
                  <c:v>25568</c:v>
                </c:pt>
                <c:pt idx="4">
                  <c:v>25658</c:v>
                </c:pt>
                <c:pt idx="5">
                  <c:v>25749</c:v>
                </c:pt>
                <c:pt idx="6">
                  <c:v>25841</c:v>
                </c:pt>
                <c:pt idx="7">
                  <c:v>25933</c:v>
                </c:pt>
                <c:pt idx="8">
                  <c:v>26023</c:v>
                </c:pt>
                <c:pt idx="9">
                  <c:v>26114</c:v>
                </c:pt>
                <c:pt idx="10">
                  <c:v>26206</c:v>
                </c:pt>
                <c:pt idx="11">
                  <c:v>26298</c:v>
                </c:pt>
                <c:pt idx="12">
                  <c:v>26389</c:v>
                </c:pt>
                <c:pt idx="13">
                  <c:v>26480</c:v>
                </c:pt>
                <c:pt idx="14">
                  <c:v>26572</c:v>
                </c:pt>
                <c:pt idx="15">
                  <c:v>26664</c:v>
                </c:pt>
                <c:pt idx="16">
                  <c:v>26754</c:v>
                </c:pt>
                <c:pt idx="17">
                  <c:v>26845</c:v>
                </c:pt>
                <c:pt idx="18">
                  <c:v>26937</c:v>
                </c:pt>
                <c:pt idx="19">
                  <c:v>27029</c:v>
                </c:pt>
                <c:pt idx="20">
                  <c:v>27119</c:v>
                </c:pt>
                <c:pt idx="21">
                  <c:v>27210</c:v>
                </c:pt>
                <c:pt idx="22">
                  <c:v>27302</c:v>
                </c:pt>
                <c:pt idx="23">
                  <c:v>27394</c:v>
                </c:pt>
                <c:pt idx="24">
                  <c:v>27484</c:v>
                </c:pt>
                <c:pt idx="25">
                  <c:v>27575</c:v>
                </c:pt>
                <c:pt idx="26">
                  <c:v>27667</c:v>
                </c:pt>
                <c:pt idx="27">
                  <c:v>27759</c:v>
                </c:pt>
                <c:pt idx="28">
                  <c:v>27850</c:v>
                </c:pt>
                <c:pt idx="29">
                  <c:v>27941</c:v>
                </c:pt>
                <c:pt idx="30">
                  <c:v>28033</c:v>
                </c:pt>
                <c:pt idx="31">
                  <c:v>28125</c:v>
                </c:pt>
                <c:pt idx="32">
                  <c:v>28215</c:v>
                </c:pt>
                <c:pt idx="33">
                  <c:v>28306</c:v>
                </c:pt>
                <c:pt idx="34">
                  <c:v>28398</c:v>
                </c:pt>
                <c:pt idx="35">
                  <c:v>28490</c:v>
                </c:pt>
                <c:pt idx="36">
                  <c:v>28580</c:v>
                </c:pt>
                <c:pt idx="37">
                  <c:v>28671</c:v>
                </c:pt>
                <c:pt idx="38">
                  <c:v>28763</c:v>
                </c:pt>
                <c:pt idx="39">
                  <c:v>28855</c:v>
                </c:pt>
                <c:pt idx="40">
                  <c:v>28945</c:v>
                </c:pt>
                <c:pt idx="41">
                  <c:v>29036</c:v>
                </c:pt>
                <c:pt idx="42">
                  <c:v>29128</c:v>
                </c:pt>
                <c:pt idx="43">
                  <c:v>29220</c:v>
                </c:pt>
                <c:pt idx="44">
                  <c:v>29311</c:v>
                </c:pt>
                <c:pt idx="45">
                  <c:v>29402</c:v>
                </c:pt>
                <c:pt idx="46">
                  <c:v>29494</c:v>
                </c:pt>
                <c:pt idx="47">
                  <c:v>29586</c:v>
                </c:pt>
                <c:pt idx="48">
                  <c:v>29676</c:v>
                </c:pt>
                <c:pt idx="49">
                  <c:v>29767</c:v>
                </c:pt>
                <c:pt idx="50">
                  <c:v>29859</c:v>
                </c:pt>
                <c:pt idx="51">
                  <c:v>29951</c:v>
                </c:pt>
                <c:pt idx="52">
                  <c:v>30041</c:v>
                </c:pt>
                <c:pt idx="53">
                  <c:v>30132</c:v>
                </c:pt>
                <c:pt idx="54">
                  <c:v>30224</c:v>
                </c:pt>
                <c:pt idx="55">
                  <c:v>30316</c:v>
                </c:pt>
                <c:pt idx="56">
                  <c:v>30406</c:v>
                </c:pt>
                <c:pt idx="57">
                  <c:v>30497</c:v>
                </c:pt>
                <c:pt idx="58">
                  <c:v>30589</c:v>
                </c:pt>
                <c:pt idx="59">
                  <c:v>30681</c:v>
                </c:pt>
                <c:pt idx="60">
                  <c:v>30772</c:v>
                </c:pt>
                <c:pt idx="61">
                  <c:v>30863</c:v>
                </c:pt>
                <c:pt idx="62">
                  <c:v>30955</c:v>
                </c:pt>
                <c:pt idx="63">
                  <c:v>31047</c:v>
                </c:pt>
                <c:pt idx="64">
                  <c:v>31137</c:v>
                </c:pt>
                <c:pt idx="65">
                  <c:v>31228</c:v>
                </c:pt>
                <c:pt idx="66">
                  <c:v>31320</c:v>
                </c:pt>
                <c:pt idx="67">
                  <c:v>31412</c:v>
                </c:pt>
                <c:pt idx="68">
                  <c:v>31502</c:v>
                </c:pt>
                <c:pt idx="69">
                  <c:v>31593</c:v>
                </c:pt>
                <c:pt idx="70">
                  <c:v>31685</c:v>
                </c:pt>
                <c:pt idx="71">
                  <c:v>31777</c:v>
                </c:pt>
                <c:pt idx="72">
                  <c:v>31867</c:v>
                </c:pt>
                <c:pt idx="73">
                  <c:v>31958</c:v>
                </c:pt>
                <c:pt idx="74">
                  <c:v>32050</c:v>
                </c:pt>
                <c:pt idx="75">
                  <c:v>32142</c:v>
                </c:pt>
                <c:pt idx="76">
                  <c:v>32233</c:v>
                </c:pt>
                <c:pt idx="77">
                  <c:v>32324</c:v>
                </c:pt>
                <c:pt idx="78">
                  <c:v>32416</c:v>
                </c:pt>
                <c:pt idx="79">
                  <c:v>32508</c:v>
                </c:pt>
                <c:pt idx="80">
                  <c:v>32598</c:v>
                </c:pt>
                <c:pt idx="81">
                  <c:v>32689</c:v>
                </c:pt>
                <c:pt idx="82">
                  <c:v>32781</c:v>
                </c:pt>
                <c:pt idx="83">
                  <c:v>32873</c:v>
                </c:pt>
                <c:pt idx="84">
                  <c:v>32963</c:v>
                </c:pt>
                <c:pt idx="85">
                  <c:v>33054</c:v>
                </c:pt>
                <c:pt idx="86">
                  <c:v>33146</c:v>
                </c:pt>
                <c:pt idx="87">
                  <c:v>33238</c:v>
                </c:pt>
                <c:pt idx="88">
                  <c:v>33328</c:v>
                </c:pt>
                <c:pt idx="89">
                  <c:v>33419</c:v>
                </c:pt>
                <c:pt idx="90">
                  <c:v>33511</c:v>
                </c:pt>
                <c:pt idx="91">
                  <c:v>33603</c:v>
                </c:pt>
                <c:pt idx="92">
                  <c:v>33694</c:v>
                </c:pt>
                <c:pt idx="93">
                  <c:v>33785</c:v>
                </c:pt>
                <c:pt idx="94">
                  <c:v>33877</c:v>
                </c:pt>
                <c:pt idx="95">
                  <c:v>33969</c:v>
                </c:pt>
                <c:pt idx="96">
                  <c:v>34059</c:v>
                </c:pt>
                <c:pt idx="97">
                  <c:v>34150</c:v>
                </c:pt>
                <c:pt idx="98">
                  <c:v>34242</c:v>
                </c:pt>
                <c:pt idx="99">
                  <c:v>34334</c:v>
                </c:pt>
                <c:pt idx="100">
                  <c:v>34424</c:v>
                </c:pt>
                <c:pt idx="101">
                  <c:v>34515</c:v>
                </c:pt>
                <c:pt idx="102">
                  <c:v>34607</c:v>
                </c:pt>
                <c:pt idx="103">
                  <c:v>34699</c:v>
                </c:pt>
                <c:pt idx="104">
                  <c:v>34789</c:v>
                </c:pt>
                <c:pt idx="105">
                  <c:v>34880</c:v>
                </c:pt>
                <c:pt idx="106">
                  <c:v>34972</c:v>
                </c:pt>
                <c:pt idx="107">
                  <c:v>35064</c:v>
                </c:pt>
                <c:pt idx="108">
                  <c:v>35155</c:v>
                </c:pt>
                <c:pt idx="109">
                  <c:v>35246</c:v>
                </c:pt>
                <c:pt idx="110">
                  <c:v>35338</c:v>
                </c:pt>
                <c:pt idx="111">
                  <c:v>35430</c:v>
                </c:pt>
                <c:pt idx="112">
                  <c:v>35520</c:v>
                </c:pt>
                <c:pt idx="113">
                  <c:v>35611</c:v>
                </c:pt>
                <c:pt idx="114">
                  <c:v>35703</c:v>
                </c:pt>
                <c:pt idx="115">
                  <c:v>35795</c:v>
                </c:pt>
                <c:pt idx="116">
                  <c:v>35885</c:v>
                </c:pt>
                <c:pt idx="117">
                  <c:v>35976</c:v>
                </c:pt>
                <c:pt idx="118">
                  <c:v>36068</c:v>
                </c:pt>
                <c:pt idx="119">
                  <c:v>36160</c:v>
                </c:pt>
                <c:pt idx="120">
                  <c:v>36250</c:v>
                </c:pt>
                <c:pt idx="121">
                  <c:v>36341</c:v>
                </c:pt>
                <c:pt idx="122">
                  <c:v>36433</c:v>
                </c:pt>
                <c:pt idx="123">
                  <c:v>36525</c:v>
                </c:pt>
                <c:pt idx="124">
                  <c:v>36616</c:v>
                </c:pt>
                <c:pt idx="125">
                  <c:v>36707</c:v>
                </c:pt>
                <c:pt idx="126">
                  <c:v>36799</c:v>
                </c:pt>
                <c:pt idx="127">
                  <c:v>36891</c:v>
                </c:pt>
                <c:pt idx="128">
                  <c:v>36981</c:v>
                </c:pt>
                <c:pt idx="129">
                  <c:v>37072</c:v>
                </c:pt>
                <c:pt idx="130">
                  <c:v>37164</c:v>
                </c:pt>
                <c:pt idx="131">
                  <c:v>37256</c:v>
                </c:pt>
                <c:pt idx="132">
                  <c:v>37346</c:v>
                </c:pt>
                <c:pt idx="133">
                  <c:v>37437</c:v>
                </c:pt>
                <c:pt idx="134">
                  <c:v>37529</c:v>
                </c:pt>
                <c:pt idx="135">
                  <c:v>37621</c:v>
                </c:pt>
                <c:pt idx="136">
                  <c:v>37711</c:v>
                </c:pt>
                <c:pt idx="137">
                  <c:v>37802</c:v>
                </c:pt>
                <c:pt idx="138">
                  <c:v>37894</c:v>
                </c:pt>
                <c:pt idx="139">
                  <c:v>37986</c:v>
                </c:pt>
                <c:pt idx="140">
                  <c:v>38077</c:v>
                </c:pt>
                <c:pt idx="141">
                  <c:v>38168</c:v>
                </c:pt>
                <c:pt idx="142">
                  <c:v>38260</c:v>
                </c:pt>
                <c:pt idx="143">
                  <c:v>38352</c:v>
                </c:pt>
                <c:pt idx="144">
                  <c:v>38442</c:v>
                </c:pt>
                <c:pt idx="145">
                  <c:v>38533</c:v>
                </c:pt>
                <c:pt idx="146">
                  <c:v>38625</c:v>
                </c:pt>
                <c:pt idx="147">
                  <c:v>38717</c:v>
                </c:pt>
                <c:pt idx="148">
                  <c:v>38807</c:v>
                </c:pt>
                <c:pt idx="149">
                  <c:v>38898</c:v>
                </c:pt>
                <c:pt idx="150">
                  <c:v>38990</c:v>
                </c:pt>
                <c:pt idx="151">
                  <c:v>39082</c:v>
                </c:pt>
                <c:pt idx="152">
                  <c:v>39172</c:v>
                </c:pt>
                <c:pt idx="153">
                  <c:v>39263</c:v>
                </c:pt>
                <c:pt idx="154">
                  <c:v>39355</c:v>
                </c:pt>
                <c:pt idx="155">
                  <c:v>39447</c:v>
                </c:pt>
                <c:pt idx="156">
                  <c:v>39538</c:v>
                </c:pt>
                <c:pt idx="157">
                  <c:v>39629</c:v>
                </c:pt>
                <c:pt idx="158">
                  <c:v>39721</c:v>
                </c:pt>
                <c:pt idx="159">
                  <c:v>39813</c:v>
                </c:pt>
                <c:pt idx="160">
                  <c:v>39903</c:v>
                </c:pt>
                <c:pt idx="161">
                  <c:v>39994</c:v>
                </c:pt>
                <c:pt idx="162">
                  <c:v>40086</c:v>
                </c:pt>
                <c:pt idx="163">
                  <c:v>40178</c:v>
                </c:pt>
                <c:pt idx="164">
                  <c:v>40268</c:v>
                </c:pt>
                <c:pt idx="165">
                  <c:v>40359</c:v>
                </c:pt>
                <c:pt idx="166">
                  <c:v>40451</c:v>
                </c:pt>
                <c:pt idx="167">
                  <c:v>40543</c:v>
                </c:pt>
                <c:pt idx="168">
                  <c:v>40633</c:v>
                </c:pt>
                <c:pt idx="169">
                  <c:v>40724</c:v>
                </c:pt>
                <c:pt idx="170">
                  <c:v>40816</c:v>
                </c:pt>
                <c:pt idx="171">
                  <c:v>40908</c:v>
                </c:pt>
                <c:pt idx="172">
                  <c:v>40999</c:v>
                </c:pt>
                <c:pt idx="173">
                  <c:v>41090</c:v>
                </c:pt>
                <c:pt idx="174">
                  <c:v>41182</c:v>
                </c:pt>
                <c:pt idx="175">
                  <c:v>41274</c:v>
                </c:pt>
                <c:pt idx="176">
                  <c:v>41364</c:v>
                </c:pt>
                <c:pt idx="177">
                  <c:v>41455</c:v>
                </c:pt>
                <c:pt idx="178">
                  <c:v>41547</c:v>
                </c:pt>
                <c:pt idx="179">
                  <c:v>41639</c:v>
                </c:pt>
                <c:pt idx="180">
                  <c:v>41729</c:v>
                </c:pt>
                <c:pt idx="181">
                  <c:v>41820</c:v>
                </c:pt>
                <c:pt idx="182">
                  <c:v>41912</c:v>
                </c:pt>
                <c:pt idx="183">
                  <c:v>42004</c:v>
                </c:pt>
                <c:pt idx="184">
                  <c:v>42094</c:v>
                </c:pt>
                <c:pt idx="185">
                  <c:v>42185</c:v>
                </c:pt>
                <c:pt idx="186">
                  <c:v>42277</c:v>
                </c:pt>
                <c:pt idx="187">
                  <c:v>42369</c:v>
                </c:pt>
                <c:pt idx="188">
                  <c:v>42460</c:v>
                </c:pt>
                <c:pt idx="189">
                  <c:v>42551</c:v>
                </c:pt>
                <c:pt idx="190">
                  <c:v>42643</c:v>
                </c:pt>
                <c:pt idx="191">
                  <c:v>42735</c:v>
                </c:pt>
                <c:pt idx="192">
                  <c:v>42825</c:v>
                </c:pt>
                <c:pt idx="193">
                  <c:v>42916</c:v>
                </c:pt>
                <c:pt idx="194">
                  <c:v>43008</c:v>
                </c:pt>
                <c:pt idx="195">
                  <c:v>43100</c:v>
                </c:pt>
                <c:pt idx="196">
                  <c:v>43190</c:v>
                </c:pt>
                <c:pt idx="197">
                  <c:v>43281</c:v>
                </c:pt>
                <c:pt idx="198">
                  <c:v>43373</c:v>
                </c:pt>
                <c:pt idx="199">
                  <c:v>43465</c:v>
                </c:pt>
                <c:pt idx="200">
                  <c:v>43555</c:v>
                </c:pt>
              </c:numCache>
            </c:numRef>
          </c:cat>
          <c:val>
            <c:numRef>
              <c:f>'GDP data 1960'!$N$47:$N$247</c:f>
              <c:numCache>
                <c:formatCode>General</c:formatCode>
                <c:ptCount val="201"/>
                <c:pt idx="0">
                  <c:v>4.1904660639147266</c:v>
                </c:pt>
                <c:pt idx="1">
                  <c:v>3.6430019120880672</c:v>
                </c:pt>
                <c:pt idx="2">
                  <c:v>7.2188948889979798</c:v>
                </c:pt>
                <c:pt idx="3">
                  <c:v>3.809075140795315</c:v>
                </c:pt>
                <c:pt idx="4">
                  <c:v>5.2868470372374361</c:v>
                </c:pt>
                <c:pt idx="5">
                  <c:v>7.526021412939059</c:v>
                </c:pt>
                <c:pt idx="6">
                  <c:v>1.6429221161105403</c:v>
                </c:pt>
                <c:pt idx="7">
                  <c:v>6.6588211511248403</c:v>
                </c:pt>
                <c:pt idx="8">
                  <c:v>5.9578403636415089</c:v>
                </c:pt>
                <c:pt idx="9">
                  <c:v>2.9924720670943827</c:v>
                </c:pt>
                <c:pt idx="10">
                  <c:v>5.5526247561235635</c:v>
                </c:pt>
                <c:pt idx="11">
                  <c:v>2.6979539065695661</c:v>
                </c:pt>
                <c:pt idx="12">
                  <c:v>0.60241997114636092</c:v>
                </c:pt>
                <c:pt idx="13">
                  <c:v>2.4903951371869368</c:v>
                </c:pt>
                <c:pt idx="14">
                  <c:v>1.2349706668386489</c:v>
                </c:pt>
                <c:pt idx="15">
                  <c:v>2.292618668062758</c:v>
                </c:pt>
                <c:pt idx="16">
                  <c:v>4.22626061324776</c:v>
                </c:pt>
                <c:pt idx="17">
                  <c:v>2.6884114281857592</c:v>
                </c:pt>
                <c:pt idx="18">
                  <c:v>5.593090139208968</c:v>
                </c:pt>
                <c:pt idx="19">
                  <c:v>5.754143404840903</c:v>
                </c:pt>
                <c:pt idx="20">
                  <c:v>6.358559581960705</c:v>
                </c:pt>
                <c:pt idx="21">
                  <c:v>8.3021065632356965</c:v>
                </c:pt>
                <c:pt idx="22">
                  <c:v>6.4499930799777161</c:v>
                </c:pt>
                <c:pt idx="23">
                  <c:v>3.4524178414380629</c:v>
                </c:pt>
                <c:pt idx="24">
                  <c:v>1.1481249514031333</c:v>
                </c:pt>
                <c:pt idx="25">
                  <c:v>1.4966761601410639</c:v>
                </c:pt>
                <c:pt idx="26">
                  <c:v>1.1636299386764932</c:v>
                </c:pt>
                <c:pt idx="27">
                  <c:v>2.9696097733353639</c:v>
                </c:pt>
                <c:pt idx="28">
                  <c:v>4.7425197249489059</c:v>
                </c:pt>
                <c:pt idx="29">
                  <c:v>0.91314796883537497</c:v>
                </c:pt>
                <c:pt idx="30">
                  <c:v>2.4934339955908058</c:v>
                </c:pt>
                <c:pt idx="31">
                  <c:v>0.91245960444013008</c:v>
                </c:pt>
                <c:pt idx="32">
                  <c:v>-0.61423268095306582</c:v>
                </c:pt>
                <c:pt idx="33">
                  <c:v>1.5065233026822398</c:v>
                </c:pt>
                <c:pt idx="34">
                  <c:v>-1.2350352947606922</c:v>
                </c:pt>
                <c:pt idx="35">
                  <c:v>2.9959465652780182E-3</c:v>
                </c:pt>
                <c:pt idx="36">
                  <c:v>1.869829303622069</c:v>
                </c:pt>
                <c:pt idx="37">
                  <c:v>3.7389875385998437</c:v>
                </c:pt>
                <c:pt idx="38">
                  <c:v>3.0205195775472049</c:v>
                </c:pt>
                <c:pt idx="39">
                  <c:v>3.4270172844744025</c:v>
                </c:pt>
                <c:pt idx="40">
                  <c:v>3.5348792007309413</c:v>
                </c:pt>
                <c:pt idx="41">
                  <c:v>2.2280243418106664</c:v>
                </c:pt>
                <c:pt idx="42">
                  <c:v>4.1110153470849156</c:v>
                </c:pt>
                <c:pt idx="43">
                  <c:v>5.2892519281896142</c:v>
                </c:pt>
                <c:pt idx="44">
                  <c:v>5.6039676176905573</c:v>
                </c:pt>
                <c:pt idx="45">
                  <c:v>6.920777085265172</c:v>
                </c:pt>
                <c:pt idx="46">
                  <c:v>7.9456279090237132</c:v>
                </c:pt>
                <c:pt idx="47">
                  <c:v>6.0127426990461288</c:v>
                </c:pt>
                <c:pt idx="48">
                  <c:v>5.1688161811741224</c:v>
                </c:pt>
                <c:pt idx="49">
                  <c:v>5.4606903366172048</c:v>
                </c:pt>
                <c:pt idx="50">
                  <c:v>5.1945879223616487</c:v>
                </c:pt>
                <c:pt idx="51">
                  <c:v>5.6135037740374827</c:v>
                </c:pt>
                <c:pt idx="52">
                  <c:v>3.3514305131336641</c:v>
                </c:pt>
                <c:pt idx="53">
                  <c:v>0.29863860119169772</c:v>
                </c:pt>
                <c:pt idx="54">
                  <c:v>-1.1653905728990566</c:v>
                </c:pt>
                <c:pt idx="55">
                  <c:v>-3.8546822319370477</c:v>
                </c:pt>
                <c:pt idx="56">
                  <c:v>-4.453505339903117</c:v>
                </c:pt>
                <c:pt idx="57">
                  <c:v>-3.2494227514343379</c:v>
                </c:pt>
                <c:pt idx="58">
                  <c:v>-2.1090507851640297</c:v>
                </c:pt>
                <c:pt idx="59">
                  <c:v>2.5416049056973975</c:v>
                </c:pt>
                <c:pt idx="60">
                  <c:v>5.9162784824334977</c:v>
                </c:pt>
                <c:pt idx="61">
                  <c:v>7.669564379027193</c:v>
                </c:pt>
                <c:pt idx="62">
                  <c:v>4.6782147445195079</c:v>
                </c:pt>
                <c:pt idx="63">
                  <c:v>2.2466914951875481</c:v>
                </c:pt>
                <c:pt idx="64">
                  <c:v>-5.8220672909101268E-2</c:v>
                </c:pt>
                <c:pt idx="65">
                  <c:v>-2.8041616000643756</c:v>
                </c:pt>
                <c:pt idx="66">
                  <c:v>-1.426899288331839</c:v>
                </c:pt>
                <c:pt idx="67">
                  <c:v>-0.52663582217181215</c:v>
                </c:pt>
                <c:pt idx="68">
                  <c:v>-1.1226766094901279</c:v>
                </c:pt>
                <c:pt idx="69">
                  <c:v>0.2892673984359817</c:v>
                </c:pt>
                <c:pt idx="70">
                  <c:v>0.78094042174932099</c:v>
                </c:pt>
                <c:pt idx="71">
                  <c:v>0.1333825184129438</c:v>
                </c:pt>
                <c:pt idx="72">
                  <c:v>2.0777450243103885</c:v>
                </c:pt>
                <c:pt idx="73">
                  <c:v>1.739318557768172</c:v>
                </c:pt>
                <c:pt idx="74">
                  <c:v>1.8813988782141706</c:v>
                </c:pt>
                <c:pt idx="75">
                  <c:v>2.700870461263122</c:v>
                </c:pt>
                <c:pt idx="76">
                  <c:v>3.491768951504099</c:v>
                </c:pt>
                <c:pt idx="77">
                  <c:v>3.8562298479963175</c:v>
                </c:pt>
                <c:pt idx="78">
                  <c:v>4.8702640613000909</c:v>
                </c:pt>
                <c:pt idx="79">
                  <c:v>4.5713111792750283</c:v>
                </c:pt>
                <c:pt idx="80">
                  <c:v>3.6609266615528924</c:v>
                </c:pt>
                <c:pt idx="81">
                  <c:v>3.3766305765307862</c:v>
                </c:pt>
                <c:pt idx="82">
                  <c:v>2.0867548969024199</c:v>
                </c:pt>
                <c:pt idx="83">
                  <c:v>0.51115424787656139</c:v>
                </c:pt>
                <c:pt idx="84">
                  <c:v>-2.754261148024284E-2</c:v>
                </c:pt>
                <c:pt idx="85">
                  <c:v>-0.5414645442800321</c:v>
                </c:pt>
                <c:pt idx="86">
                  <c:v>-0.70489130997376037</c:v>
                </c:pt>
                <c:pt idx="87">
                  <c:v>6.1271656467027924E-3</c:v>
                </c:pt>
                <c:pt idx="88">
                  <c:v>-0.8686271796799474</c:v>
                </c:pt>
                <c:pt idx="89">
                  <c:v>-1.0107013636349649</c:v>
                </c:pt>
                <c:pt idx="90">
                  <c:v>-0.96586480468373281</c:v>
                </c:pt>
                <c:pt idx="91">
                  <c:v>-1.2278700336238302</c:v>
                </c:pt>
                <c:pt idx="92">
                  <c:v>-1.133650445839109</c:v>
                </c:pt>
                <c:pt idx="93">
                  <c:v>-1.5178206667739573</c:v>
                </c:pt>
                <c:pt idx="94">
                  <c:v>-2.6202030697628942</c:v>
                </c:pt>
                <c:pt idx="95">
                  <c:v>-3.2813008836108537</c:v>
                </c:pt>
                <c:pt idx="96">
                  <c:v>-1.7358408533530536</c:v>
                </c:pt>
                <c:pt idx="97">
                  <c:v>-4.4939752447959336E-2</c:v>
                </c:pt>
                <c:pt idx="98">
                  <c:v>2.5815226895095265</c:v>
                </c:pt>
                <c:pt idx="99">
                  <c:v>4.2271984484709293</c:v>
                </c:pt>
                <c:pt idx="100">
                  <c:v>3.1646800800991741</c:v>
                </c:pt>
                <c:pt idx="101">
                  <c:v>3.1524790228786514</c:v>
                </c:pt>
                <c:pt idx="102">
                  <c:v>2.8323898645917751</c:v>
                </c:pt>
                <c:pt idx="103">
                  <c:v>3.7799018920122904</c:v>
                </c:pt>
                <c:pt idx="104">
                  <c:v>4.3034029400455438</c:v>
                </c:pt>
                <c:pt idx="105">
                  <c:v>3.6421370390103078</c:v>
                </c:pt>
                <c:pt idx="106">
                  <c:v>2.9318434999831169</c:v>
                </c:pt>
                <c:pt idx="107">
                  <c:v>1.6415497187498858</c:v>
                </c:pt>
                <c:pt idx="108">
                  <c:v>2.6968651283860083</c:v>
                </c:pt>
                <c:pt idx="109">
                  <c:v>4.1579004637730748</c:v>
                </c:pt>
                <c:pt idx="110">
                  <c:v>4.8871348221167068</c:v>
                </c:pt>
                <c:pt idx="111">
                  <c:v>5.4656724201595637</c:v>
                </c:pt>
                <c:pt idx="112">
                  <c:v>4.3050235917708903</c:v>
                </c:pt>
                <c:pt idx="113">
                  <c:v>3.013591570730199</c:v>
                </c:pt>
                <c:pt idx="114">
                  <c:v>2.0704946417394297</c:v>
                </c:pt>
                <c:pt idx="115">
                  <c:v>1.2641879600145671</c:v>
                </c:pt>
                <c:pt idx="116">
                  <c:v>1.1017272122098944</c:v>
                </c:pt>
                <c:pt idx="117">
                  <c:v>0.62913733031327013</c:v>
                </c:pt>
                <c:pt idx="118">
                  <c:v>0.19928284433454735</c:v>
                </c:pt>
                <c:pt idx="119">
                  <c:v>0.14490814200233615</c:v>
                </c:pt>
                <c:pt idx="120">
                  <c:v>0.93823184293084694</c:v>
                </c:pt>
                <c:pt idx="121">
                  <c:v>1.5979007703240171</c:v>
                </c:pt>
                <c:pt idx="122">
                  <c:v>2.9330708446479719</c:v>
                </c:pt>
                <c:pt idx="123">
                  <c:v>3.9645087888089563</c:v>
                </c:pt>
                <c:pt idx="124">
                  <c:v>4.1759623158704784</c:v>
                </c:pt>
                <c:pt idx="125">
                  <c:v>4.3043793906235379</c:v>
                </c:pt>
                <c:pt idx="126">
                  <c:v>4.1993759490575968</c:v>
                </c:pt>
                <c:pt idx="127">
                  <c:v>3.9428567231643257</c:v>
                </c:pt>
                <c:pt idx="128">
                  <c:v>3.4541971169284977</c:v>
                </c:pt>
                <c:pt idx="129">
                  <c:v>3.0234412308843872</c:v>
                </c:pt>
                <c:pt idx="130">
                  <c:v>2.2840793464722395</c:v>
                </c:pt>
                <c:pt idx="131">
                  <c:v>2.201015185384648</c:v>
                </c:pt>
                <c:pt idx="132">
                  <c:v>2.8592203311636837</c:v>
                </c:pt>
                <c:pt idx="133">
                  <c:v>3.5869588538576664</c:v>
                </c:pt>
                <c:pt idx="134">
                  <c:v>4.1599982482960769</c:v>
                </c:pt>
                <c:pt idx="135">
                  <c:v>4.0558105448012469</c:v>
                </c:pt>
                <c:pt idx="136">
                  <c:v>3.6734142681496422</c:v>
                </c:pt>
                <c:pt idx="137">
                  <c:v>2.9332328855410594</c:v>
                </c:pt>
                <c:pt idx="138">
                  <c:v>2.6497969963679964</c:v>
                </c:pt>
                <c:pt idx="139">
                  <c:v>2.5567986316407598</c:v>
                </c:pt>
                <c:pt idx="140">
                  <c:v>3.154832693563776</c:v>
                </c:pt>
                <c:pt idx="141">
                  <c:v>4.0880102876460285</c:v>
                </c:pt>
                <c:pt idx="142">
                  <c:v>5.2190150651981355</c:v>
                </c:pt>
                <c:pt idx="143">
                  <c:v>5.7326918787443475</c:v>
                </c:pt>
                <c:pt idx="144">
                  <c:v>5.2147667160823374</c:v>
                </c:pt>
                <c:pt idx="145">
                  <c:v>5.6268741935628981</c:v>
                </c:pt>
                <c:pt idx="146">
                  <c:v>5.3447223377243773</c:v>
                </c:pt>
                <c:pt idx="147">
                  <c:v>4.9296196911678578</c:v>
                </c:pt>
                <c:pt idx="148">
                  <c:v>5.6984552620439359</c:v>
                </c:pt>
                <c:pt idx="149">
                  <c:v>5.3098429929072637</c:v>
                </c:pt>
                <c:pt idx="150">
                  <c:v>5.3280178846316915</c:v>
                </c:pt>
                <c:pt idx="151">
                  <c:v>6.074163490700272</c:v>
                </c:pt>
                <c:pt idx="152">
                  <c:v>5.9355184622088331</c:v>
                </c:pt>
                <c:pt idx="153">
                  <c:v>5.3079783364319724</c:v>
                </c:pt>
                <c:pt idx="154">
                  <c:v>5.0906723564128527</c:v>
                </c:pt>
                <c:pt idx="155">
                  <c:v>5.1259959961573713</c:v>
                </c:pt>
                <c:pt idx="156">
                  <c:v>3.8809356778549073</c:v>
                </c:pt>
                <c:pt idx="157">
                  <c:v>4.2944813531220092</c:v>
                </c:pt>
                <c:pt idx="158">
                  <c:v>3.3327326905823611</c:v>
                </c:pt>
                <c:pt idx="159">
                  <c:v>1.3090378070886146</c:v>
                </c:pt>
                <c:pt idx="160">
                  <c:v>-0.68414928139554831</c:v>
                </c:pt>
                <c:pt idx="161">
                  <c:v>-2.2187557039313788</c:v>
                </c:pt>
                <c:pt idx="162">
                  <c:v>-2.2256543699186295</c:v>
                </c:pt>
                <c:pt idx="163">
                  <c:v>-1.0101498665268593</c:v>
                </c:pt>
                <c:pt idx="164">
                  <c:v>1.6988456955587168</c:v>
                </c:pt>
                <c:pt idx="165">
                  <c:v>2.7452918203882319</c:v>
                </c:pt>
                <c:pt idx="166">
                  <c:v>3.647176634339516</c:v>
                </c:pt>
                <c:pt idx="167">
                  <c:v>4.0618026288944122</c:v>
                </c:pt>
                <c:pt idx="168">
                  <c:v>3.8684868620732686</c:v>
                </c:pt>
                <c:pt idx="169">
                  <c:v>3.757769469505817</c:v>
                </c:pt>
                <c:pt idx="170">
                  <c:v>2.9229525276515176</c:v>
                </c:pt>
                <c:pt idx="171">
                  <c:v>2.6103335185218413</c:v>
                </c:pt>
                <c:pt idx="172">
                  <c:v>2.0504361126713775</c:v>
                </c:pt>
                <c:pt idx="173">
                  <c:v>2.3779710075345832</c:v>
                </c:pt>
                <c:pt idx="174">
                  <c:v>2.3788556179019906</c:v>
                </c:pt>
                <c:pt idx="175">
                  <c:v>2.0461251435232271</c:v>
                </c:pt>
                <c:pt idx="176">
                  <c:v>2.0609040909824756</c:v>
                </c:pt>
                <c:pt idx="177">
                  <c:v>2.2250482495507811</c:v>
                </c:pt>
                <c:pt idx="178">
                  <c:v>2.3881802867260262</c:v>
                </c:pt>
                <c:pt idx="179">
                  <c:v>3.2577370827832084</c:v>
                </c:pt>
                <c:pt idx="180">
                  <c:v>2.4304754216779543</c:v>
                </c:pt>
                <c:pt idx="181">
                  <c:v>1.6035801675395476</c:v>
                </c:pt>
                <c:pt idx="182">
                  <c:v>1.7839844333675359</c:v>
                </c:pt>
                <c:pt idx="183">
                  <c:v>1.5810255714940666</c:v>
                </c:pt>
                <c:pt idx="184">
                  <c:v>2.4125087028697152</c:v>
                </c:pt>
                <c:pt idx="185">
                  <c:v>1.5591152066021863</c:v>
                </c:pt>
                <c:pt idx="186">
                  <c:v>0.90565253464278328</c:v>
                </c:pt>
                <c:pt idx="187">
                  <c:v>-7.551689421271135E-2</c:v>
                </c:pt>
                <c:pt idx="188">
                  <c:v>-0.74287203557986459</c:v>
                </c:pt>
                <c:pt idx="189">
                  <c:v>0.63506540418526924</c:v>
                </c:pt>
                <c:pt idx="190">
                  <c:v>0.8698003235310523</c:v>
                </c:pt>
                <c:pt idx="191">
                  <c:v>0.84065422102150933</c:v>
                </c:pt>
                <c:pt idx="192">
                  <c:v>1.0237409417146495</c:v>
                </c:pt>
                <c:pt idx="193">
                  <c:v>0.96573571000253366</c:v>
                </c:pt>
                <c:pt idx="194">
                  <c:v>1.4382470984681532</c:v>
                </c:pt>
                <c:pt idx="195">
                  <c:v>2.2250319904418774</c:v>
                </c:pt>
                <c:pt idx="196">
                  <c:v>1.5920768848105098</c:v>
                </c:pt>
                <c:pt idx="197">
                  <c:v>0.72250541468856966</c:v>
                </c:pt>
                <c:pt idx="198">
                  <c:v>0.67922835466850984</c:v>
                </c:pt>
                <c:pt idx="199">
                  <c:v>0.17041879492145995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23-4F2A-8001-9D13ED93819A}"/>
            </c:ext>
          </c:extLst>
        </c:ser>
        <c:ser>
          <c:idx val="2"/>
          <c:order val="2"/>
          <c:tx>
            <c:strRef>
              <c:f>'GDP data 1960'!$O$46</c:f>
              <c:strCache>
                <c:ptCount val="1"/>
                <c:pt idx="0">
                  <c:v>Global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'GDP data 1960'!$L$47:$L$247</c:f>
              <c:numCache>
                <c:formatCode>m/d/yyyy</c:formatCode>
                <c:ptCount val="201"/>
                <c:pt idx="0">
                  <c:v>25293</c:v>
                </c:pt>
                <c:pt idx="1">
                  <c:v>25384</c:v>
                </c:pt>
                <c:pt idx="2">
                  <c:v>25476</c:v>
                </c:pt>
                <c:pt idx="3">
                  <c:v>25568</c:v>
                </c:pt>
                <c:pt idx="4">
                  <c:v>25658</c:v>
                </c:pt>
                <c:pt idx="5">
                  <c:v>25749</c:v>
                </c:pt>
                <c:pt idx="6">
                  <c:v>25841</c:v>
                </c:pt>
                <c:pt idx="7">
                  <c:v>25933</c:v>
                </c:pt>
                <c:pt idx="8">
                  <c:v>26023</c:v>
                </c:pt>
                <c:pt idx="9">
                  <c:v>26114</c:v>
                </c:pt>
                <c:pt idx="10">
                  <c:v>26206</c:v>
                </c:pt>
                <c:pt idx="11">
                  <c:v>26298</c:v>
                </c:pt>
                <c:pt idx="12">
                  <c:v>26389</c:v>
                </c:pt>
                <c:pt idx="13">
                  <c:v>26480</c:v>
                </c:pt>
                <c:pt idx="14">
                  <c:v>26572</c:v>
                </c:pt>
                <c:pt idx="15">
                  <c:v>26664</c:v>
                </c:pt>
                <c:pt idx="16">
                  <c:v>26754</c:v>
                </c:pt>
                <c:pt idx="17">
                  <c:v>26845</c:v>
                </c:pt>
                <c:pt idx="18">
                  <c:v>26937</c:v>
                </c:pt>
                <c:pt idx="19">
                  <c:v>27029</c:v>
                </c:pt>
                <c:pt idx="20">
                  <c:v>27119</c:v>
                </c:pt>
                <c:pt idx="21">
                  <c:v>27210</c:v>
                </c:pt>
                <c:pt idx="22">
                  <c:v>27302</c:v>
                </c:pt>
                <c:pt idx="23">
                  <c:v>27394</c:v>
                </c:pt>
                <c:pt idx="24">
                  <c:v>27484</c:v>
                </c:pt>
                <c:pt idx="25">
                  <c:v>27575</c:v>
                </c:pt>
                <c:pt idx="26">
                  <c:v>27667</c:v>
                </c:pt>
                <c:pt idx="27">
                  <c:v>27759</c:v>
                </c:pt>
                <c:pt idx="28">
                  <c:v>27850</c:v>
                </c:pt>
                <c:pt idx="29">
                  <c:v>27941</c:v>
                </c:pt>
                <c:pt idx="30">
                  <c:v>28033</c:v>
                </c:pt>
                <c:pt idx="31">
                  <c:v>28125</c:v>
                </c:pt>
                <c:pt idx="32">
                  <c:v>28215</c:v>
                </c:pt>
                <c:pt idx="33">
                  <c:v>28306</c:v>
                </c:pt>
                <c:pt idx="34">
                  <c:v>28398</c:v>
                </c:pt>
                <c:pt idx="35">
                  <c:v>28490</c:v>
                </c:pt>
                <c:pt idx="36">
                  <c:v>28580</c:v>
                </c:pt>
                <c:pt idx="37">
                  <c:v>28671</c:v>
                </c:pt>
                <c:pt idx="38">
                  <c:v>28763</c:v>
                </c:pt>
                <c:pt idx="39">
                  <c:v>28855</c:v>
                </c:pt>
                <c:pt idx="40">
                  <c:v>28945</c:v>
                </c:pt>
                <c:pt idx="41">
                  <c:v>29036</c:v>
                </c:pt>
                <c:pt idx="42">
                  <c:v>29128</c:v>
                </c:pt>
                <c:pt idx="43">
                  <c:v>29220</c:v>
                </c:pt>
                <c:pt idx="44">
                  <c:v>29311</c:v>
                </c:pt>
                <c:pt idx="45">
                  <c:v>29402</c:v>
                </c:pt>
                <c:pt idx="46">
                  <c:v>29494</c:v>
                </c:pt>
                <c:pt idx="47">
                  <c:v>29586</c:v>
                </c:pt>
                <c:pt idx="48">
                  <c:v>29676</c:v>
                </c:pt>
                <c:pt idx="49">
                  <c:v>29767</c:v>
                </c:pt>
                <c:pt idx="50">
                  <c:v>29859</c:v>
                </c:pt>
                <c:pt idx="51">
                  <c:v>29951</c:v>
                </c:pt>
                <c:pt idx="52">
                  <c:v>30041</c:v>
                </c:pt>
                <c:pt idx="53">
                  <c:v>30132</c:v>
                </c:pt>
                <c:pt idx="54">
                  <c:v>30224</c:v>
                </c:pt>
                <c:pt idx="55">
                  <c:v>30316</c:v>
                </c:pt>
                <c:pt idx="56">
                  <c:v>30406</c:v>
                </c:pt>
                <c:pt idx="57">
                  <c:v>30497</c:v>
                </c:pt>
                <c:pt idx="58">
                  <c:v>30589</c:v>
                </c:pt>
                <c:pt idx="59">
                  <c:v>30681</c:v>
                </c:pt>
                <c:pt idx="60">
                  <c:v>30772</c:v>
                </c:pt>
                <c:pt idx="61">
                  <c:v>30863</c:v>
                </c:pt>
                <c:pt idx="62">
                  <c:v>30955</c:v>
                </c:pt>
                <c:pt idx="63">
                  <c:v>31047</c:v>
                </c:pt>
                <c:pt idx="64">
                  <c:v>31137</c:v>
                </c:pt>
                <c:pt idx="65">
                  <c:v>31228</c:v>
                </c:pt>
                <c:pt idx="66">
                  <c:v>31320</c:v>
                </c:pt>
                <c:pt idx="67">
                  <c:v>31412</c:v>
                </c:pt>
                <c:pt idx="68">
                  <c:v>31502</c:v>
                </c:pt>
                <c:pt idx="69">
                  <c:v>31593</c:v>
                </c:pt>
                <c:pt idx="70">
                  <c:v>31685</c:v>
                </c:pt>
                <c:pt idx="71">
                  <c:v>31777</c:v>
                </c:pt>
                <c:pt idx="72">
                  <c:v>31867</c:v>
                </c:pt>
                <c:pt idx="73">
                  <c:v>31958</c:v>
                </c:pt>
                <c:pt idx="74">
                  <c:v>32050</c:v>
                </c:pt>
                <c:pt idx="75">
                  <c:v>32142</c:v>
                </c:pt>
                <c:pt idx="76">
                  <c:v>32233</c:v>
                </c:pt>
                <c:pt idx="77">
                  <c:v>32324</c:v>
                </c:pt>
                <c:pt idx="78">
                  <c:v>32416</c:v>
                </c:pt>
                <c:pt idx="79">
                  <c:v>32508</c:v>
                </c:pt>
                <c:pt idx="80">
                  <c:v>32598</c:v>
                </c:pt>
                <c:pt idx="81">
                  <c:v>32689</c:v>
                </c:pt>
                <c:pt idx="82">
                  <c:v>32781</c:v>
                </c:pt>
                <c:pt idx="83">
                  <c:v>32873</c:v>
                </c:pt>
                <c:pt idx="84">
                  <c:v>32963</c:v>
                </c:pt>
                <c:pt idx="85">
                  <c:v>33054</c:v>
                </c:pt>
                <c:pt idx="86">
                  <c:v>33146</c:v>
                </c:pt>
                <c:pt idx="87">
                  <c:v>33238</c:v>
                </c:pt>
                <c:pt idx="88">
                  <c:v>33328</c:v>
                </c:pt>
                <c:pt idx="89">
                  <c:v>33419</c:v>
                </c:pt>
                <c:pt idx="90">
                  <c:v>33511</c:v>
                </c:pt>
                <c:pt idx="91">
                  <c:v>33603</c:v>
                </c:pt>
                <c:pt idx="92">
                  <c:v>33694</c:v>
                </c:pt>
                <c:pt idx="93">
                  <c:v>33785</c:v>
                </c:pt>
                <c:pt idx="94">
                  <c:v>33877</c:v>
                </c:pt>
                <c:pt idx="95">
                  <c:v>33969</c:v>
                </c:pt>
                <c:pt idx="96">
                  <c:v>34059</c:v>
                </c:pt>
                <c:pt idx="97">
                  <c:v>34150</c:v>
                </c:pt>
                <c:pt idx="98">
                  <c:v>34242</c:v>
                </c:pt>
                <c:pt idx="99">
                  <c:v>34334</c:v>
                </c:pt>
                <c:pt idx="100">
                  <c:v>34424</c:v>
                </c:pt>
                <c:pt idx="101">
                  <c:v>34515</c:v>
                </c:pt>
                <c:pt idx="102">
                  <c:v>34607</c:v>
                </c:pt>
                <c:pt idx="103">
                  <c:v>34699</c:v>
                </c:pt>
                <c:pt idx="104">
                  <c:v>34789</c:v>
                </c:pt>
                <c:pt idx="105">
                  <c:v>34880</c:v>
                </c:pt>
                <c:pt idx="106">
                  <c:v>34972</c:v>
                </c:pt>
                <c:pt idx="107">
                  <c:v>35064</c:v>
                </c:pt>
                <c:pt idx="108">
                  <c:v>35155</c:v>
                </c:pt>
                <c:pt idx="109">
                  <c:v>35246</c:v>
                </c:pt>
                <c:pt idx="110">
                  <c:v>35338</c:v>
                </c:pt>
                <c:pt idx="111">
                  <c:v>35430</c:v>
                </c:pt>
                <c:pt idx="112">
                  <c:v>35520</c:v>
                </c:pt>
                <c:pt idx="113">
                  <c:v>35611</c:v>
                </c:pt>
                <c:pt idx="114">
                  <c:v>35703</c:v>
                </c:pt>
                <c:pt idx="115">
                  <c:v>35795</c:v>
                </c:pt>
                <c:pt idx="116">
                  <c:v>35885</c:v>
                </c:pt>
                <c:pt idx="117">
                  <c:v>35976</c:v>
                </c:pt>
                <c:pt idx="118">
                  <c:v>36068</c:v>
                </c:pt>
                <c:pt idx="119">
                  <c:v>36160</c:v>
                </c:pt>
                <c:pt idx="120">
                  <c:v>36250</c:v>
                </c:pt>
                <c:pt idx="121">
                  <c:v>36341</c:v>
                </c:pt>
                <c:pt idx="122">
                  <c:v>36433</c:v>
                </c:pt>
                <c:pt idx="123">
                  <c:v>36525</c:v>
                </c:pt>
                <c:pt idx="124">
                  <c:v>36616</c:v>
                </c:pt>
                <c:pt idx="125">
                  <c:v>36707</c:v>
                </c:pt>
                <c:pt idx="126">
                  <c:v>36799</c:v>
                </c:pt>
                <c:pt idx="127">
                  <c:v>36891</c:v>
                </c:pt>
                <c:pt idx="128">
                  <c:v>36981</c:v>
                </c:pt>
                <c:pt idx="129">
                  <c:v>37072</c:v>
                </c:pt>
                <c:pt idx="130">
                  <c:v>37164</c:v>
                </c:pt>
                <c:pt idx="131">
                  <c:v>37256</c:v>
                </c:pt>
                <c:pt idx="132">
                  <c:v>37346</c:v>
                </c:pt>
                <c:pt idx="133">
                  <c:v>37437</c:v>
                </c:pt>
                <c:pt idx="134">
                  <c:v>37529</c:v>
                </c:pt>
                <c:pt idx="135">
                  <c:v>37621</c:v>
                </c:pt>
                <c:pt idx="136">
                  <c:v>37711</c:v>
                </c:pt>
                <c:pt idx="137">
                  <c:v>37802</c:v>
                </c:pt>
                <c:pt idx="138">
                  <c:v>37894</c:v>
                </c:pt>
                <c:pt idx="139">
                  <c:v>37986</c:v>
                </c:pt>
                <c:pt idx="140">
                  <c:v>38077</c:v>
                </c:pt>
                <c:pt idx="141">
                  <c:v>38168</c:v>
                </c:pt>
                <c:pt idx="142">
                  <c:v>38260</c:v>
                </c:pt>
                <c:pt idx="143">
                  <c:v>38352</c:v>
                </c:pt>
                <c:pt idx="144">
                  <c:v>38442</c:v>
                </c:pt>
                <c:pt idx="145">
                  <c:v>38533</c:v>
                </c:pt>
                <c:pt idx="146">
                  <c:v>38625</c:v>
                </c:pt>
                <c:pt idx="147">
                  <c:v>38717</c:v>
                </c:pt>
                <c:pt idx="148">
                  <c:v>38807</c:v>
                </c:pt>
                <c:pt idx="149">
                  <c:v>38898</c:v>
                </c:pt>
                <c:pt idx="150">
                  <c:v>38990</c:v>
                </c:pt>
                <c:pt idx="151">
                  <c:v>39082</c:v>
                </c:pt>
                <c:pt idx="152">
                  <c:v>39172</c:v>
                </c:pt>
                <c:pt idx="153">
                  <c:v>39263</c:v>
                </c:pt>
                <c:pt idx="154">
                  <c:v>39355</c:v>
                </c:pt>
                <c:pt idx="155">
                  <c:v>39447</c:v>
                </c:pt>
                <c:pt idx="156">
                  <c:v>39538</c:v>
                </c:pt>
                <c:pt idx="157">
                  <c:v>39629</c:v>
                </c:pt>
                <c:pt idx="158">
                  <c:v>39721</c:v>
                </c:pt>
                <c:pt idx="159">
                  <c:v>39813</c:v>
                </c:pt>
                <c:pt idx="160">
                  <c:v>39903</c:v>
                </c:pt>
                <c:pt idx="161">
                  <c:v>39994</c:v>
                </c:pt>
                <c:pt idx="162">
                  <c:v>40086</c:v>
                </c:pt>
                <c:pt idx="163">
                  <c:v>40178</c:v>
                </c:pt>
                <c:pt idx="164">
                  <c:v>40268</c:v>
                </c:pt>
                <c:pt idx="165">
                  <c:v>40359</c:v>
                </c:pt>
                <c:pt idx="166">
                  <c:v>40451</c:v>
                </c:pt>
                <c:pt idx="167">
                  <c:v>40543</c:v>
                </c:pt>
                <c:pt idx="168">
                  <c:v>40633</c:v>
                </c:pt>
                <c:pt idx="169">
                  <c:v>40724</c:v>
                </c:pt>
                <c:pt idx="170">
                  <c:v>40816</c:v>
                </c:pt>
                <c:pt idx="171">
                  <c:v>40908</c:v>
                </c:pt>
                <c:pt idx="172">
                  <c:v>40999</c:v>
                </c:pt>
                <c:pt idx="173">
                  <c:v>41090</c:v>
                </c:pt>
                <c:pt idx="174">
                  <c:v>41182</c:v>
                </c:pt>
                <c:pt idx="175">
                  <c:v>41274</c:v>
                </c:pt>
                <c:pt idx="176">
                  <c:v>41364</c:v>
                </c:pt>
                <c:pt idx="177">
                  <c:v>41455</c:v>
                </c:pt>
                <c:pt idx="178">
                  <c:v>41547</c:v>
                </c:pt>
                <c:pt idx="179">
                  <c:v>41639</c:v>
                </c:pt>
                <c:pt idx="180">
                  <c:v>41729</c:v>
                </c:pt>
                <c:pt idx="181">
                  <c:v>41820</c:v>
                </c:pt>
                <c:pt idx="182">
                  <c:v>41912</c:v>
                </c:pt>
                <c:pt idx="183">
                  <c:v>42004</c:v>
                </c:pt>
                <c:pt idx="184">
                  <c:v>42094</c:v>
                </c:pt>
                <c:pt idx="185">
                  <c:v>42185</c:v>
                </c:pt>
                <c:pt idx="186">
                  <c:v>42277</c:v>
                </c:pt>
                <c:pt idx="187">
                  <c:v>42369</c:v>
                </c:pt>
                <c:pt idx="188">
                  <c:v>42460</c:v>
                </c:pt>
                <c:pt idx="189">
                  <c:v>42551</c:v>
                </c:pt>
                <c:pt idx="190">
                  <c:v>42643</c:v>
                </c:pt>
                <c:pt idx="191">
                  <c:v>42735</c:v>
                </c:pt>
                <c:pt idx="192">
                  <c:v>42825</c:v>
                </c:pt>
                <c:pt idx="193">
                  <c:v>42916</c:v>
                </c:pt>
                <c:pt idx="194">
                  <c:v>43008</c:v>
                </c:pt>
                <c:pt idx="195">
                  <c:v>43100</c:v>
                </c:pt>
                <c:pt idx="196">
                  <c:v>43190</c:v>
                </c:pt>
                <c:pt idx="197">
                  <c:v>43281</c:v>
                </c:pt>
                <c:pt idx="198">
                  <c:v>43373</c:v>
                </c:pt>
                <c:pt idx="199">
                  <c:v>43465</c:v>
                </c:pt>
                <c:pt idx="200">
                  <c:v>43555</c:v>
                </c:pt>
              </c:numCache>
            </c:numRef>
          </c:cat>
          <c:val>
            <c:numRef>
              <c:f>'GDP data 1960'!$O$47:$O$247</c:f>
              <c:numCache>
                <c:formatCode>General</c:formatCode>
                <c:ptCount val="201"/>
                <c:pt idx="47">
                  <c:v>2.069</c:v>
                </c:pt>
                <c:pt idx="48">
                  <c:v>2.069</c:v>
                </c:pt>
                <c:pt idx="49">
                  <c:v>2.069</c:v>
                </c:pt>
                <c:pt idx="50">
                  <c:v>2.069</c:v>
                </c:pt>
                <c:pt idx="51">
                  <c:v>1.885</c:v>
                </c:pt>
                <c:pt idx="52">
                  <c:v>1.885</c:v>
                </c:pt>
                <c:pt idx="53">
                  <c:v>1.885</c:v>
                </c:pt>
                <c:pt idx="54">
                  <c:v>1.885</c:v>
                </c:pt>
                <c:pt idx="55">
                  <c:v>0.56200000000000006</c:v>
                </c:pt>
                <c:pt idx="56">
                  <c:v>0.56200000000000006</c:v>
                </c:pt>
                <c:pt idx="57">
                  <c:v>0.56200000000000006</c:v>
                </c:pt>
                <c:pt idx="58">
                  <c:v>0.56200000000000006</c:v>
                </c:pt>
                <c:pt idx="59">
                  <c:v>2.7850000000000001</c:v>
                </c:pt>
                <c:pt idx="60">
                  <c:v>2.7850000000000001</c:v>
                </c:pt>
                <c:pt idx="61">
                  <c:v>2.7850000000000001</c:v>
                </c:pt>
                <c:pt idx="62">
                  <c:v>2.7850000000000001</c:v>
                </c:pt>
                <c:pt idx="63">
                  <c:v>4.5649999999999995</c:v>
                </c:pt>
                <c:pt idx="64">
                  <c:v>4.5649999999999995</c:v>
                </c:pt>
                <c:pt idx="65">
                  <c:v>4.5649999999999995</c:v>
                </c:pt>
                <c:pt idx="66">
                  <c:v>4.5649999999999995</c:v>
                </c:pt>
                <c:pt idx="67">
                  <c:v>3.6320000000000001</c:v>
                </c:pt>
                <c:pt idx="68">
                  <c:v>3.6320000000000001</c:v>
                </c:pt>
                <c:pt idx="69">
                  <c:v>3.6320000000000001</c:v>
                </c:pt>
                <c:pt idx="70">
                  <c:v>3.6320000000000001</c:v>
                </c:pt>
                <c:pt idx="71">
                  <c:v>3.6720000000000002</c:v>
                </c:pt>
                <c:pt idx="72">
                  <c:v>3.6720000000000002</c:v>
                </c:pt>
                <c:pt idx="73">
                  <c:v>3.6720000000000002</c:v>
                </c:pt>
                <c:pt idx="74">
                  <c:v>3.6720000000000002</c:v>
                </c:pt>
                <c:pt idx="75">
                  <c:v>3.9489999999999998</c:v>
                </c:pt>
                <c:pt idx="76">
                  <c:v>3.9489999999999998</c:v>
                </c:pt>
                <c:pt idx="77">
                  <c:v>3.9489999999999998</c:v>
                </c:pt>
                <c:pt idx="78">
                  <c:v>3.9489999999999998</c:v>
                </c:pt>
                <c:pt idx="79">
                  <c:v>4.6429999999999998</c:v>
                </c:pt>
                <c:pt idx="80">
                  <c:v>4.6429999999999998</c:v>
                </c:pt>
                <c:pt idx="81">
                  <c:v>4.6429999999999998</c:v>
                </c:pt>
                <c:pt idx="82">
                  <c:v>4.6429999999999998</c:v>
                </c:pt>
                <c:pt idx="83">
                  <c:v>3.79</c:v>
                </c:pt>
                <c:pt idx="84">
                  <c:v>3.79</c:v>
                </c:pt>
                <c:pt idx="85">
                  <c:v>3.79</c:v>
                </c:pt>
                <c:pt idx="86">
                  <c:v>3.79</c:v>
                </c:pt>
                <c:pt idx="87">
                  <c:v>3.448</c:v>
                </c:pt>
                <c:pt idx="88">
                  <c:v>3.448</c:v>
                </c:pt>
                <c:pt idx="89">
                  <c:v>3.448</c:v>
                </c:pt>
                <c:pt idx="90">
                  <c:v>3.448</c:v>
                </c:pt>
                <c:pt idx="91">
                  <c:v>2.6019999999999999</c:v>
                </c:pt>
                <c:pt idx="92">
                  <c:v>2.6019999999999999</c:v>
                </c:pt>
                <c:pt idx="93">
                  <c:v>2.6019999999999999</c:v>
                </c:pt>
                <c:pt idx="94">
                  <c:v>2.6019999999999999</c:v>
                </c:pt>
                <c:pt idx="95">
                  <c:v>2.2519999999999998</c:v>
                </c:pt>
                <c:pt idx="96">
                  <c:v>2.2519999999999998</c:v>
                </c:pt>
                <c:pt idx="97">
                  <c:v>2.2519999999999998</c:v>
                </c:pt>
                <c:pt idx="98">
                  <c:v>2.2519999999999998</c:v>
                </c:pt>
                <c:pt idx="99">
                  <c:v>2.0670000000000002</c:v>
                </c:pt>
                <c:pt idx="100">
                  <c:v>2.0670000000000002</c:v>
                </c:pt>
                <c:pt idx="101">
                  <c:v>2.0670000000000002</c:v>
                </c:pt>
                <c:pt idx="102">
                  <c:v>2.0670000000000002</c:v>
                </c:pt>
                <c:pt idx="103">
                  <c:v>3.266</c:v>
                </c:pt>
                <c:pt idx="104">
                  <c:v>3.266</c:v>
                </c:pt>
                <c:pt idx="105">
                  <c:v>3.266</c:v>
                </c:pt>
                <c:pt idx="106">
                  <c:v>3.266</c:v>
                </c:pt>
                <c:pt idx="107">
                  <c:v>3.3580000000000001</c:v>
                </c:pt>
                <c:pt idx="108">
                  <c:v>3.3580000000000001</c:v>
                </c:pt>
                <c:pt idx="109">
                  <c:v>3.3580000000000001</c:v>
                </c:pt>
                <c:pt idx="110">
                  <c:v>3.3580000000000001</c:v>
                </c:pt>
                <c:pt idx="111">
                  <c:v>3.855</c:v>
                </c:pt>
                <c:pt idx="112">
                  <c:v>3.855</c:v>
                </c:pt>
                <c:pt idx="113">
                  <c:v>3.855</c:v>
                </c:pt>
                <c:pt idx="114">
                  <c:v>3.855</c:v>
                </c:pt>
                <c:pt idx="115">
                  <c:v>4.0030000000000001</c:v>
                </c:pt>
                <c:pt idx="116">
                  <c:v>4.0030000000000001</c:v>
                </c:pt>
                <c:pt idx="117">
                  <c:v>4.0030000000000001</c:v>
                </c:pt>
                <c:pt idx="118">
                  <c:v>4.0030000000000001</c:v>
                </c:pt>
                <c:pt idx="119">
                  <c:v>2.581</c:v>
                </c:pt>
                <c:pt idx="120">
                  <c:v>2.581</c:v>
                </c:pt>
                <c:pt idx="121">
                  <c:v>2.581</c:v>
                </c:pt>
                <c:pt idx="122">
                  <c:v>2.581</c:v>
                </c:pt>
                <c:pt idx="123">
                  <c:v>3.5750000000000002</c:v>
                </c:pt>
                <c:pt idx="124">
                  <c:v>3.5750000000000002</c:v>
                </c:pt>
                <c:pt idx="125">
                  <c:v>3.5750000000000002</c:v>
                </c:pt>
                <c:pt idx="126">
                  <c:v>3.5750000000000002</c:v>
                </c:pt>
                <c:pt idx="127">
                  <c:v>4.8220000000000001</c:v>
                </c:pt>
                <c:pt idx="128">
                  <c:v>4.8220000000000001</c:v>
                </c:pt>
                <c:pt idx="129">
                  <c:v>4.8220000000000001</c:v>
                </c:pt>
                <c:pt idx="130">
                  <c:v>4.8220000000000001</c:v>
                </c:pt>
                <c:pt idx="131">
                  <c:v>2.4609999999999999</c:v>
                </c:pt>
                <c:pt idx="132">
                  <c:v>2.4609999999999999</c:v>
                </c:pt>
                <c:pt idx="133">
                  <c:v>2.4609999999999999</c:v>
                </c:pt>
                <c:pt idx="134">
                  <c:v>2.4609999999999999</c:v>
                </c:pt>
                <c:pt idx="135">
                  <c:v>2.99</c:v>
                </c:pt>
                <c:pt idx="136">
                  <c:v>2.99</c:v>
                </c:pt>
                <c:pt idx="137">
                  <c:v>2.99</c:v>
                </c:pt>
                <c:pt idx="138">
                  <c:v>2.99</c:v>
                </c:pt>
                <c:pt idx="139">
                  <c:v>4.2839999999999998</c:v>
                </c:pt>
                <c:pt idx="140">
                  <c:v>4.2839999999999998</c:v>
                </c:pt>
                <c:pt idx="141">
                  <c:v>4.2839999999999998</c:v>
                </c:pt>
                <c:pt idx="142">
                  <c:v>4.2839999999999998</c:v>
                </c:pt>
                <c:pt idx="143">
                  <c:v>5.3849999999999998</c:v>
                </c:pt>
                <c:pt idx="144">
                  <c:v>5.3849999999999998</c:v>
                </c:pt>
                <c:pt idx="145">
                  <c:v>5.3849999999999998</c:v>
                </c:pt>
                <c:pt idx="146">
                  <c:v>5.3849999999999998</c:v>
                </c:pt>
                <c:pt idx="147">
                  <c:v>4.9009999999999998</c:v>
                </c:pt>
                <c:pt idx="148">
                  <c:v>4.9009999999999998</c:v>
                </c:pt>
                <c:pt idx="149">
                  <c:v>4.9009999999999998</c:v>
                </c:pt>
                <c:pt idx="150">
                  <c:v>4.9009999999999998</c:v>
                </c:pt>
                <c:pt idx="151">
                  <c:v>5.4649999999999999</c:v>
                </c:pt>
                <c:pt idx="152">
                  <c:v>5.4649999999999999</c:v>
                </c:pt>
                <c:pt idx="153">
                  <c:v>5.4649999999999999</c:v>
                </c:pt>
                <c:pt idx="154">
                  <c:v>5.4649999999999999</c:v>
                </c:pt>
                <c:pt idx="155">
                  <c:v>5.5720000000000001</c:v>
                </c:pt>
                <c:pt idx="156">
                  <c:v>5.5720000000000001</c:v>
                </c:pt>
                <c:pt idx="157">
                  <c:v>5.5720000000000001</c:v>
                </c:pt>
                <c:pt idx="158">
                  <c:v>5.5720000000000001</c:v>
                </c:pt>
                <c:pt idx="159">
                  <c:v>3.044</c:v>
                </c:pt>
                <c:pt idx="160">
                  <c:v>3.044</c:v>
                </c:pt>
                <c:pt idx="161">
                  <c:v>3.044</c:v>
                </c:pt>
                <c:pt idx="162">
                  <c:v>3.044</c:v>
                </c:pt>
                <c:pt idx="163">
                  <c:v>-0.107</c:v>
                </c:pt>
                <c:pt idx="164">
                  <c:v>-0.107</c:v>
                </c:pt>
                <c:pt idx="165">
                  <c:v>-0.107</c:v>
                </c:pt>
                <c:pt idx="166">
                  <c:v>-0.107</c:v>
                </c:pt>
                <c:pt idx="167">
                  <c:v>5.4039999999999999</c:v>
                </c:pt>
                <c:pt idx="168">
                  <c:v>5.4039999999999999</c:v>
                </c:pt>
                <c:pt idx="169">
                  <c:v>5.4039999999999999</c:v>
                </c:pt>
                <c:pt idx="170">
                  <c:v>5.4039999999999999</c:v>
                </c:pt>
                <c:pt idx="171">
                  <c:v>4.2850000000000001</c:v>
                </c:pt>
                <c:pt idx="172">
                  <c:v>4.2850000000000001</c:v>
                </c:pt>
                <c:pt idx="173">
                  <c:v>4.2850000000000001</c:v>
                </c:pt>
                <c:pt idx="174">
                  <c:v>4.2850000000000001</c:v>
                </c:pt>
                <c:pt idx="175">
                  <c:v>3.5179999999999998</c:v>
                </c:pt>
                <c:pt idx="176">
                  <c:v>3.5179999999999998</c:v>
                </c:pt>
                <c:pt idx="177">
                  <c:v>3.5179999999999998</c:v>
                </c:pt>
                <c:pt idx="178">
                  <c:v>3.5179999999999998</c:v>
                </c:pt>
                <c:pt idx="179">
                  <c:v>3.4870000000000001</c:v>
                </c:pt>
                <c:pt idx="180">
                  <c:v>3.4870000000000001</c:v>
                </c:pt>
                <c:pt idx="181">
                  <c:v>3.4870000000000001</c:v>
                </c:pt>
                <c:pt idx="182">
                  <c:v>3.4870000000000001</c:v>
                </c:pt>
                <c:pt idx="183">
                  <c:v>3.577</c:v>
                </c:pt>
                <c:pt idx="184">
                  <c:v>3.577</c:v>
                </c:pt>
                <c:pt idx="185">
                  <c:v>3.577</c:v>
                </c:pt>
                <c:pt idx="186">
                  <c:v>3.577</c:v>
                </c:pt>
                <c:pt idx="187">
                  <c:v>3.44</c:v>
                </c:pt>
                <c:pt idx="188">
                  <c:v>3.44</c:v>
                </c:pt>
                <c:pt idx="189">
                  <c:v>3.44</c:v>
                </c:pt>
                <c:pt idx="190">
                  <c:v>3.44</c:v>
                </c:pt>
                <c:pt idx="191">
                  <c:v>3.3719999999999999</c:v>
                </c:pt>
                <c:pt idx="192">
                  <c:v>3.3719999999999999</c:v>
                </c:pt>
                <c:pt idx="193">
                  <c:v>3.3719999999999999</c:v>
                </c:pt>
                <c:pt idx="194">
                  <c:v>3.3719999999999999</c:v>
                </c:pt>
                <c:pt idx="195">
                  <c:v>3.7890000000000001</c:v>
                </c:pt>
                <c:pt idx="196">
                  <c:v>3.7890000000000001</c:v>
                </c:pt>
                <c:pt idx="197">
                  <c:v>3.7890000000000001</c:v>
                </c:pt>
                <c:pt idx="198">
                  <c:v>3.7890000000000001</c:v>
                </c:pt>
                <c:pt idx="199">
                  <c:v>3.5979999999999999</c:v>
                </c:pt>
                <c:pt idx="200">
                  <c:v>3.5979999999999999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23-4F2A-8001-9D13ED938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809177584"/>
        <c:axId val="-809178128"/>
      </c:lineChart>
      <c:dateAx>
        <c:axId val="-809177584"/>
        <c:scaling>
          <c:orientation val="minMax"/>
          <c:min val="29373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09178128"/>
        <c:crosses val="autoZero"/>
        <c:auto val="1"/>
        <c:lblOffset val="100"/>
        <c:baseTimeUnit val="months"/>
        <c:majorUnit val="4"/>
        <c:majorTimeUnit val="years"/>
      </c:dateAx>
      <c:valAx>
        <c:axId val="-809178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0917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06910854934248"/>
          <c:y val="5.9798307434439653E-2"/>
          <c:w val="0.70976808497886201"/>
          <c:h val="6.92871784115719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914564402928828"/>
          <c:y val="2.8688724058216136E-2"/>
          <c:w val="0.69389202505344849"/>
          <c:h val="0.85914577128568903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'By sector'!$A$2:$A$6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'By sector'!$B$2:$B$6</c:f>
              <c:numCache>
                <c:formatCode>_ * #\ ##0_ ;_ * \-#\ ##0_ ;_ * "-"??_ ;_ @_ </c:formatCode>
                <c:ptCount val="5"/>
                <c:pt idx="0">
                  <c:v>1722</c:v>
                </c:pt>
                <c:pt idx="1">
                  <c:v>1478</c:v>
                </c:pt>
                <c:pt idx="2">
                  <c:v>1449</c:v>
                </c:pt>
                <c:pt idx="3">
                  <c:v>1456</c:v>
                </c:pt>
                <c:pt idx="4">
                  <c:v>1452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27-48EE-B568-007019C3E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81840304"/>
        <c:axId val="-681846832"/>
      </c:lineChart>
      <c:catAx>
        <c:axId val="-68184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681846832"/>
        <c:crosses val="autoZero"/>
        <c:auto val="1"/>
        <c:lblAlgn val="ctr"/>
        <c:lblOffset val="100"/>
        <c:noMultiLvlLbl val="0"/>
      </c:catAx>
      <c:valAx>
        <c:axId val="-6818468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Agriculture FDI stock </a:t>
                </a:r>
              </a:p>
              <a:p>
                <a:pPr>
                  <a:defRPr b="0"/>
                </a:pPr>
                <a:r>
                  <a:rPr lang="en-US" b="0" dirty="0"/>
                  <a:t>(R millions)</a:t>
                </a:r>
              </a:p>
            </c:rich>
          </c:tx>
          <c:layout>
            <c:manualLayout>
              <c:xMode val="edge"/>
              <c:yMode val="edge"/>
              <c:x val="4.9414879828167243E-3"/>
              <c:y val="0.13739845228748934"/>
            </c:manualLayout>
          </c:layout>
          <c:overlay val="0"/>
        </c:title>
        <c:numFmt formatCode="_ * #\ ##0_ ;_ * \-#\ ##0_ ;_ * &quot;-&quot;??_ ;_ @_ " sourceLinked="1"/>
        <c:majorTickMark val="out"/>
        <c:minorTickMark val="none"/>
        <c:tickLblPos val="nextTo"/>
        <c:crossAx val="-681840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8590197604546"/>
          <c:y val="2.6888416582923777E-2"/>
          <c:w val="0.63659197017820635"/>
          <c:h val="0.85814721267506455"/>
        </c:manualLayout>
      </c:layout>
      <c:lineChart>
        <c:grouping val="standard"/>
        <c:varyColors val="0"/>
        <c:ser>
          <c:idx val="0"/>
          <c:order val="0"/>
          <c:tx>
            <c:v>Nominal</c:v>
          </c:tx>
          <c:spPr>
            <a:ln w="38100"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Sheet1!$B$2:$B$37</c:f>
              <c:strCach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strCache>
            </c:strRef>
          </c:cat>
          <c:val>
            <c:numRef>
              <c:f>Sheet1!$C$2:$C$37</c:f>
              <c:numCache>
                <c:formatCode>_ * #,##0_ ;_ * \-#,##0_ ;_ * "-"??_ ;_ @_ </c:formatCode>
                <c:ptCount val="36"/>
                <c:pt idx="0">
                  <c:v>3838.6</c:v>
                </c:pt>
                <c:pt idx="1">
                  <c:v>4838.7</c:v>
                </c:pt>
                <c:pt idx="2">
                  <c:v>5785.5</c:v>
                </c:pt>
                <c:pt idx="3">
                  <c:v>7408.9</c:v>
                </c:pt>
                <c:pt idx="4">
                  <c:v>9495.2999999999993</c:v>
                </c:pt>
                <c:pt idx="5">
                  <c:v>11117.600000000002</c:v>
                </c:pt>
                <c:pt idx="6">
                  <c:v>12412.099999999999</c:v>
                </c:pt>
                <c:pt idx="7">
                  <c:v>12880.3</c:v>
                </c:pt>
                <c:pt idx="8">
                  <c:v>13360.9</c:v>
                </c:pt>
                <c:pt idx="9">
                  <c:v>14909.800000000001</c:v>
                </c:pt>
                <c:pt idx="10">
                  <c:v>15973.1</c:v>
                </c:pt>
                <c:pt idx="11">
                  <c:v>16846.899999999998</c:v>
                </c:pt>
                <c:pt idx="12">
                  <c:v>17132.100000000002</c:v>
                </c:pt>
                <c:pt idx="13">
                  <c:v>18286.900000000001</c:v>
                </c:pt>
                <c:pt idx="14">
                  <c:v>18183.699999999997</c:v>
                </c:pt>
                <c:pt idx="15">
                  <c:v>19395.999999999996</c:v>
                </c:pt>
                <c:pt idx="16">
                  <c:v>20249.5</c:v>
                </c:pt>
                <c:pt idx="17">
                  <c:v>22550.3</c:v>
                </c:pt>
                <c:pt idx="18">
                  <c:v>24750.599999999995</c:v>
                </c:pt>
                <c:pt idx="19">
                  <c:v>27728.299999999996</c:v>
                </c:pt>
                <c:pt idx="20">
                  <c:v>29825.9</c:v>
                </c:pt>
                <c:pt idx="21">
                  <c:v>30826.399999999998</c:v>
                </c:pt>
                <c:pt idx="22">
                  <c:v>28231.5</c:v>
                </c:pt>
                <c:pt idx="23">
                  <c:v>30891.1</c:v>
                </c:pt>
                <c:pt idx="24">
                  <c:v>33286.199999999997</c:v>
                </c:pt>
                <c:pt idx="25">
                  <c:v>36443.9</c:v>
                </c:pt>
                <c:pt idx="26">
                  <c:v>37773.599999999999</c:v>
                </c:pt>
                <c:pt idx="27">
                  <c:v>41379.9</c:v>
                </c:pt>
                <c:pt idx="28">
                  <c:v>57412.4</c:v>
                </c:pt>
                <c:pt idx="29">
                  <c:v>63946</c:v>
                </c:pt>
                <c:pt idx="30">
                  <c:v>69972.400000000009</c:v>
                </c:pt>
                <c:pt idx="31">
                  <c:v>79364</c:v>
                </c:pt>
                <c:pt idx="32">
                  <c:v>88779</c:v>
                </c:pt>
                <c:pt idx="33">
                  <c:v>102507.4</c:v>
                </c:pt>
                <c:pt idx="34">
                  <c:v>116575.6</c:v>
                </c:pt>
                <c:pt idx="35">
                  <c:v>133089.14000000001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54-4CEE-B837-782D20638932}"/>
            </c:ext>
          </c:extLst>
        </c:ser>
        <c:ser>
          <c:idx val="1"/>
          <c:order val="1"/>
          <c:tx>
            <c:v>Real</c:v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Sheet1!$B$2:$B$37</c:f>
              <c:strCache>
                <c:ptCount val="36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</c:strCache>
            </c:strRef>
          </c:cat>
          <c:val>
            <c:numRef>
              <c:f>Sheet1!$E$2:$E$37</c:f>
              <c:numCache>
                <c:formatCode>_ * #,##0_ ;_ * \-#,##0_ ;_ * "-"??_ ;_ @_ </c:formatCode>
                <c:ptCount val="36"/>
                <c:pt idx="0">
                  <c:v>81672.340425531904</c:v>
                </c:pt>
                <c:pt idx="1">
                  <c:v>91296.226415094337</c:v>
                </c:pt>
                <c:pt idx="2">
                  <c:v>96425</c:v>
                </c:pt>
                <c:pt idx="3">
                  <c:v>110580.59701492537</c:v>
                </c:pt>
                <c:pt idx="4">
                  <c:v>126604</c:v>
                </c:pt>
                <c:pt idx="5">
                  <c:v>124916.85393258429</c:v>
                </c:pt>
                <c:pt idx="6">
                  <c:v>118210.47619047617</c:v>
                </c:pt>
                <c:pt idx="7">
                  <c:v>106448.76033057852</c:v>
                </c:pt>
                <c:pt idx="8">
                  <c:v>98241.911764705874</c:v>
                </c:pt>
                <c:pt idx="9">
                  <c:v>94966.878980891721</c:v>
                </c:pt>
                <c:pt idx="10">
                  <c:v>88739.444444444453</c:v>
                </c:pt>
                <c:pt idx="11">
                  <c:v>80607.177033492815</c:v>
                </c:pt>
                <c:pt idx="12">
                  <c:v>74812.663755458532</c:v>
                </c:pt>
                <c:pt idx="13">
                  <c:v>72856.175298804781</c:v>
                </c:pt>
                <c:pt idx="14">
                  <c:v>66122.545454545441</c:v>
                </c:pt>
                <c:pt idx="15">
                  <c:v>65972.789115646257</c:v>
                </c:pt>
                <c:pt idx="16">
                  <c:v>62886.645962732917</c:v>
                </c:pt>
                <c:pt idx="17">
                  <c:v>65936.549707602331</c:v>
                </c:pt>
                <c:pt idx="18">
                  <c:v>66355.495978552266</c:v>
                </c:pt>
                <c:pt idx="19">
                  <c:v>72777.6902887139</c:v>
                </c:pt>
                <c:pt idx="20">
                  <c:v>73282.309582309579</c:v>
                </c:pt>
                <c:pt idx="21">
                  <c:v>72362.441314553987</c:v>
                </c:pt>
                <c:pt idx="22">
                  <c:v>58938.4133611691</c:v>
                </c:pt>
                <c:pt idx="23">
                  <c:v>64356.458333333328</c:v>
                </c:pt>
                <c:pt idx="24">
                  <c:v>66974.245472837021</c:v>
                </c:pt>
                <c:pt idx="25">
                  <c:v>70764.854368932036</c:v>
                </c:pt>
                <c:pt idx="26">
                  <c:v>69309.357798165132</c:v>
                </c:pt>
                <c:pt idx="27">
                  <c:v>69780.607082630697</c:v>
                </c:pt>
                <c:pt idx="28">
                  <c:v>88326.769230769234</c:v>
                </c:pt>
                <c:pt idx="29">
                  <c:v>92541.244573082498</c:v>
                </c:pt>
                <c:pt idx="30">
                  <c:v>97863.496503496513</c:v>
                </c:pt>
                <c:pt idx="31">
                  <c:v>104563.89986824768</c:v>
                </c:pt>
                <c:pt idx="32">
                  <c:v>110697.00748129677</c:v>
                </c:pt>
                <c:pt idx="33">
                  <c:v>121310.5325443787</c:v>
                </c:pt>
                <c:pt idx="34">
                  <c:v>130983.82022471911</c:v>
                </c:pt>
                <c:pt idx="35">
                  <c:v>142037.50266808964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54-4CEE-B837-782D20638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81849008"/>
        <c:axId val="-681837584"/>
      </c:lineChart>
      <c:catAx>
        <c:axId val="-681849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681837584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-6818375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ZA" b="0"/>
                  <a:t>R million</a:t>
                </a:r>
              </a:p>
            </c:rich>
          </c:tx>
          <c:layout>
            <c:manualLayout>
              <c:xMode val="edge"/>
              <c:yMode val="edge"/>
              <c:x val="1.9808409221079654E-2"/>
              <c:y val="0.33446478051400791"/>
            </c:manualLayout>
          </c:layout>
          <c:overlay val="0"/>
        </c:title>
        <c:numFmt formatCode="_ * #,##0_ ;_ * \-#,##0_ ;_ * &quot;-&quot;??_ ;_ @_ " sourceLinked="1"/>
        <c:majorTickMark val="out"/>
        <c:minorTickMark val="none"/>
        <c:tickLblPos val="nextTo"/>
        <c:crossAx val="-681849008"/>
        <c:crosses val="autoZero"/>
        <c:crossBetween val="between"/>
      </c:valAx>
      <c:spPr>
        <a:ln w="19050">
          <a:noFill/>
        </a:ln>
      </c:spPr>
    </c:plotArea>
    <c:legend>
      <c:legendPos val="b"/>
      <c:layout>
        <c:manualLayout>
          <c:xMode val="edge"/>
          <c:yMode val="edge"/>
          <c:x val="0.2973085461537473"/>
          <c:y val="5.6276845499490288E-2"/>
          <c:w val="0.60773693239718718"/>
          <c:h val="8.9331802274715655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89659606917069"/>
          <c:y val="3.8879389461969067E-2"/>
          <c:w val="0.83532563154511019"/>
          <c:h val="0.82281670224842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'exports &amp; imports'!$B$3</c:f>
              <c:strCache>
                <c:ptCount val="1"/>
                <c:pt idx="0">
                  <c:v>Exports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'exports &amp; imports'!$C$2:$T$2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&amp; imports'!$C$3:$T$3</c:f>
              <c:numCache>
                <c:formatCode>General</c:formatCode>
                <c:ptCount val="18"/>
                <c:pt idx="0">
                  <c:v>2404057</c:v>
                </c:pt>
                <c:pt idx="1">
                  <c:v>2529863</c:v>
                </c:pt>
                <c:pt idx="2">
                  <c:v>3180199</c:v>
                </c:pt>
                <c:pt idx="3">
                  <c:v>3545399</c:v>
                </c:pt>
                <c:pt idx="4">
                  <c:v>4085569</c:v>
                </c:pt>
                <c:pt idx="5">
                  <c:v>3827755</c:v>
                </c:pt>
                <c:pt idx="6">
                  <c:v>4251929</c:v>
                </c:pt>
                <c:pt idx="7">
                  <c:v>5598793</c:v>
                </c:pt>
                <c:pt idx="8">
                  <c:v>5567033</c:v>
                </c:pt>
                <c:pt idx="9">
                  <c:v>8353703</c:v>
                </c:pt>
                <c:pt idx="10">
                  <c:v>9246239</c:v>
                </c:pt>
                <c:pt idx="11">
                  <c:v>9000956</c:v>
                </c:pt>
                <c:pt idx="12">
                  <c:v>9580571</c:v>
                </c:pt>
                <c:pt idx="13">
                  <c:v>9690356</c:v>
                </c:pt>
                <c:pt idx="14">
                  <c:v>8798796</c:v>
                </c:pt>
                <c:pt idx="15">
                  <c:v>8686765</c:v>
                </c:pt>
                <c:pt idx="16">
                  <c:v>9905216</c:v>
                </c:pt>
                <c:pt idx="17">
                  <c:v>10565400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AE-4834-A015-F88A3567BB15}"/>
            </c:ext>
          </c:extLst>
        </c:ser>
        <c:ser>
          <c:idx val="1"/>
          <c:order val="1"/>
          <c:tx>
            <c:strRef>
              <c:f>'exports &amp; imports'!$B$4</c:f>
              <c:strCache>
                <c:ptCount val="1"/>
                <c:pt idx="0">
                  <c:v>Imports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'exports &amp; imports'!$C$2:$T$2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&amp; imports'!$C$4:$T$4</c:f>
              <c:numCache>
                <c:formatCode>General</c:formatCode>
                <c:ptCount val="18"/>
                <c:pt idx="0">
                  <c:v>1270554</c:v>
                </c:pt>
                <c:pt idx="1">
                  <c:v>1490178</c:v>
                </c:pt>
                <c:pt idx="2">
                  <c:v>1938049</c:v>
                </c:pt>
                <c:pt idx="3">
                  <c:v>2664043</c:v>
                </c:pt>
                <c:pt idx="4">
                  <c:v>2683541</c:v>
                </c:pt>
                <c:pt idx="5">
                  <c:v>3187555</c:v>
                </c:pt>
                <c:pt idx="6">
                  <c:v>4335784</c:v>
                </c:pt>
                <c:pt idx="7">
                  <c:v>4801677</c:v>
                </c:pt>
                <c:pt idx="8">
                  <c:v>4341707</c:v>
                </c:pt>
                <c:pt idx="9">
                  <c:v>5668488</c:v>
                </c:pt>
                <c:pt idx="10">
                  <c:v>7243409</c:v>
                </c:pt>
                <c:pt idx="11">
                  <c:v>7634376</c:v>
                </c:pt>
                <c:pt idx="12">
                  <c:v>6975144</c:v>
                </c:pt>
                <c:pt idx="13">
                  <c:v>6453112</c:v>
                </c:pt>
                <c:pt idx="14">
                  <c:v>6155212</c:v>
                </c:pt>
                <c:pt idx="15">
                  <c:v>6383338</c:v>
                </c:pt>
                <c:pt idx="16">
                  <c:v>6708177</c:v>
                </c:pt>
                <c:pt idx="17">
                  <c:v>6713598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AE-4834-A015-F88A3567B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681846288"/>
        <c:axId val="-681850640"/>
      </c:barChart>
      <c:lineChart>
        <c:grouping val="standard"/>
        <c:varyColors val="0"/>
        <c:ser>
          <c:idx val="2"/>
          <c:order val="2"/>
          <c:tx>
            <c:strRef>
              <c:f>'exports &amp; imports'!$B$5</c:f>
              <c:strCache>
                <c:ptCount val="1"/>
                <c:pt idx="0">
                  <c:v>Trade Balance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'exports &amp; imports'!$C$2:$T$2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&amp; imports'!$C$5:$T$5</c:f>
              <c:numCache>
                <c:formatCode>_ * #,##0_ ;_ * \-#,##0_ ;_ * "-"??_ ;_ @_ </c:formatCode>
                <c:ptCount val="18"/>
                <c:pt idx="0">
                  <c:v>1133503</c:v>
                </c:pt>
                <c:pt idx="1">
                  <c:v>1039685</c:v>
                </c:pt>
                <c:pt idx="2">
                  <c:v>1242150</c:v>
                </c:pt>
                <c:pt idx="3">
                  <c:v>881356</c:v>
                </c:pt>
                <c:pt idx="4">
                  <c:v>1402028</c:v>
                </c:pt>
                <c:pt idx="5">
                  <c:v>640200</c:v>
                </c:pt>
                <c:pt idx="6">
                  <c:v>-83855</c:v>
                </c:pt>
                <c:pt idx="7">
                  <c:v>797116</c:v>
                </c:pt>
                <c:pt idx="8">
                  <c:v>1225326</c:v>
                </c:pt>
                <c:pt idx="9">
                  <c:v>2685215</c:v>
                </c:pt>
                <c:pt idx="10">
                  <c:v>2002830</c:v>
                </c:pt>
                <c:pt idx="11">
                  <c:v>1366580</c:v>
                </c:pt>
                <c:pt idx="12">
                  <c:v>2605427</c:v>
                </c:pt>
                <c:pt idx="13">
                  <c:v>3237244</c:v>
                </c:pt>
                <c:pt idx="14">
                  <c:v>2643584</c:v>
                </c:pt>
                <c:pt idx="15">
                  <c:v>2303427</c:v>
                </c:pt>
                <c:pt idx="16">
                  <c:v>3197039</c:v>
                </c:pt>
                <c:pt idx="17">
                  <c:v>3851802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AE-4834-A015-F88A3567B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81846288"/>
        <c:axId val="-681850640"/>
      </c:lineChart>
      <c:catAx>
        <c:axId val="-68184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681850640"/>
        <c:crosses val="autoZero"/>
        <c:auto val="1"/>
        <c:lblAlgn val="ctr"/>
        <c:lblOffset val="100"/>
        <c:noMultiLvlLbl val="0"/>
      </c:catAx>
      <c:valAx>
        <c:axId val="-6818506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ZA" sz="1600"/>
                  <a:t>US Dollar ('000)</a:t>
                </a:r>
              </a:p>
            </c:rich>
          </c:tx>
          <c:layout>
            <c:manualLayout>
              <c:xMode val="edge"/>
              <c:yMode val="edge"/>
              <c:x val="1.2929291283952433E-2"/>
              <c:y val="0.27659813582830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68184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ZA" sz="2000"/>
              <a:t>South Africa's agricultural exports by region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6702647003263"/>
          <c:y val="0.11071065944636432"/>
          <c:w val="0.82605186421324339"/>
          <c:h val="0.65259360225694085"/>
        </c:manualLayout>
      </c:layout>
      <c:lineChart>
        <c:grouping val="standard"/>
        <c:varyColors val="0"/>
        <c:ser>
          <c:idx val="0"/>
          <c:order val="0"/>
          <c:tx>
            <c:strRef>
              <c:f>'EXPORTS BY REGION'!$B$3</c:f>
              <c:strCache>
                <c:ptCount val="1"/>
                <c:pt idx="0">
                  <c:v> Africa 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'EXPORTS BY REGION'!$C$2:$T$2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BY REGION'!$C$3:$T$3</c:f>
              <c:numCache>
                <c:formatCode>_ * #,##0_ ;_ * \-#,##0_ ;_ * "-"??_ ;_ @_ </c:formatCode>
                <c:ptCount val="18"/>
                <c:pt idx="0">
                  <c:v>639315</c:v>
                </c:pt>
                <c:pt idx="1">
                  <c:v>785437</c:v>
                </c:pt>
                <c:pt idx="2">
                  <c:v>891029</c:v>
                </c:pt>
                <c:pt idx="3">
                  <c:v>794057</c:v>
                </c:pt>
                <c:pt idx="4">
                  <c:v>965950</c:v>
                </c:pt>
                <c:pt idx="5">
                  <c:v>904677</c:v>
                </c:pt>
                <c:pt idx="6">
                  <c:v>880739</c:v>
                </c:pt>
                <c:pt idx="7">
                  <c:v>1742283</c:v>
                </c:pt>
                <c:pt idx="8">
                  <c:v>1845228</c:v>
                </c:pt>
                <c:pt idx="9">
                  <c:v>3943218</c:v>
                </c:pt>
                <c:pt idx="10">
                  <c:v>4230768</c:v>
                </c:pt>
                <c:pt idx="11">
                  <c:v>4275414</c:v>
                </c:pt>
                <c:pt idx="12">
                  <c:v>4428081</c:v>
                </c:pt>
                <c:pt idx="13">
                  <c:v>4461238</c:v>
                </c:pt>
                <c:pt idx="14">
                  <c:v>3673033</c:v>
                </c:pt>
                <c:pt idx="15">
                  <c:v>3833960</c:v>
                </c:pt>
                <c:pt idx="16">
                  <c:v>4103946</c:v>
                </c:pt>
                <c:pt idx="17">
                  <c:v>4080234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DB-4016-8F53-0E81D6996B1E}"/>
            </c:ext>
          </c:extLst>
        </c:ser>
        <c:ser>
          <c:idx val="1"/>
          <c:order val="1"/>
          <c:tx>
            <c:strRef>
              <c:f>'EXPORTS BY REGION'!$B$4</c:f>
              <c:strCache>
                <c:ptCount val="1"/>
                <c:pt idx="0">
                  <c:v> EU 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'EXPORTS BY REGION'!$C$2:$T$2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BY REGION'!$C$4:$T$4</c:f>
              <c:numCache>
                <c:formatCode>_ * #,##0_ ;_ * \-#,##0_ ;_ * "-"??_ ;_ @_ </c:formatCode>
                <c:ptCount val="18"/>
                <c:pt idx="0">
                  <c:v>896315</c:v>
                </c:pt>
                <c:pt idx="1">
                  <c:v>975698</c:v>
                </c:pt>
                <c:pt idx="2">
                  <c:v>1374941</c:v>
                </c:pt>
                <c:pt idx="3">
                  <c:v>1702072</c:v>
                </c:pt>
                <c:pt idx="4">
                  <c:v>1733597</c:v>
                </c:pt>
                <c:pt idx="5">
                  <c:v>1521878</c:v>
                </c:pt>
                <c:pt idx="6">
                  <c:v>1945170</c:v>
                </c:pt>
                <c:pt idx="7">
                  <c:v>2257646</c:v>
                </c:pt>
                <c:pt idx="8">
                  <c:v>1930482</c:v>
                </c:pt>
                <c:pt idx="9">
                  <c:v>2180888</c:v>
                </c:pt>
                <c:pt idx="10">
                  <c:v>2213221</c:v>
                </c:pt>
                <c:pt idx="11">
                  <c:v>2058848</c:v>
                </c:pt>
                <c:pt idx="12">
                  <c:v>2360855</c:v>
                </c:pt>
                <c:pt idx="13">
                  <c:v>2305162</c:v>
                </c:pt>
                <c:pt idx="14">
                  <c:v>2138355</c:v>
                </c:pt>
                <c:pt idx="15">
                  <c:v>2236197</c:v>
                </c:pt>
                <c:pt idx="16">
                  <c:v>2502708</c:v>
                </c:pt>
                <c:pt idx="17">
                  <c:v>2867765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DB-4016-8F53-0E81D6996B1E}"/>
            </c:ext>
          </c:extLst>
        </c:ser>
        <c:ser>
          <c:idx val="2"/>
          <c:order val="2"/>
          <c:tx>
            <c:strRef>
              <c:f>'EXPORTS BY REGION'!$B$5</c:f>
              <c:strCache>
                <c:ptCount val="1"/>
                <c:pt idx="0">
                  <c:v> Asia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'EXPORTS BY REGION'!$C$2:$T$2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BY REGION'!$C$5:$T$5</c:f>
              <c:numCache>
                <c:formatCode>_ * #,##0_ ;_ * \-#,##0_ ;_ * "-"??_ ;_ @_ </c:formatCode>
                <c:ptCount val="18"/>
                <c:pt idx="0">
                  <c:v>601030</c:v>
                </c:pt>
                <c:pt idx="1">
                  <c:v>468602</c:v>
                </c:pt>
                <c:pt idx="2">
                  <c:v>552133</c:v>
                </c:pt>
                <c:pt idx="3">
                  <c:v>636376</c:v>
                </c:pt>
                <c:pt idx="4">
                  <c:v>925920</c:v>
                </c:pt>
                <c:pt idx="5">
                  <c:v>877535</c:v>
                </c:pt>
                <c:pt idx="6">
                  <c:v>862541</c:v>
                </c:pt>
                <c:pt idx="7">
                  <c:v>987079</c:v>
                </c:pt>
                <c:pt idx="8">
                  <c:v>1202159</c:v>
                </c:pt>
                <c:pt idx="9">
                  <c:v>1500476</c:v>
                </c:pt>
                <c:pt idx="10">
                  <c:v>1705482</c:v>
                </c:pt>
                <c:pt idx="11">
                  <c:v>1616675</c:v>
                </c:pt>
                <c:pt idx="12">
                  <c:v>1874597</c:v>
                </c:pt>
                <c:pt idx="13">
                  <c:v>2115728</c:v>
                </c:pt>
                <c:pt idx="14">
                  <c:v>1659376</c:v>
                </c:pt>
                <c:pt idx="15">
                  <c:v>1871100</c:v>
                </c:pt>
                <c:pt idx="16">
                  <c:v>2405988</c:v>
                </c:pt>
                <c:pt idx="17">
                  <c:v>2632082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DB-4016-8F53-0E81D6996B1E}"/>
            </c:ext>
          </c:extLst>
        </c:ser>
        <c:ser>
          <c:idx val="3"/>
          <c:order val="3"/>
          <c:tx>
            <c:strRef>
              <c:f>'EXPORTS BY REGION'!$B$6</c:f>
              <c:strCache>
                <c:ptCount val="1"/>
                <c:pt idx="0">
                  <c:v> Americas 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'EXPORTS BY REGION'!$C$2:$T$2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BY REGION'!$C$6:$T$6</c:f>
              <c:numCache>
                <c:formatCode>_ * #,##0_ ;_ * \-#,##0_ ;_ * "-"??_ ;_ @_ </c:formatCode>
                <c:ptCount val="18"/>
                <c:pt idx="0">
                  <c:v>186300</c:v>
                </c:pt>
                <c:pt idx="1">
                  <c:v>207472</c:v>
                </c:pt>
                <c:pt idx="2">
                  <c:v>230634</c:v>
                </c:pt>
                <c:pt idx="3">
                  <c:v>252109</c:v>
                </c:pt>
                <c:pt idx="4">
                  <c:v>300108</c:v>
                </c:pt>
                <c:pt idx="5">
                  <c:v>321929</c:v>
                </c:pt>
                <c:pt idx="6">
                  <c:v>307242</c:v>
                </c:pt>
                <c:pt idx="7">
                  <c:v>316184</c:v>
                </c:pt>
                <c:pt idx="8">
                  <c:v>306435</c:v>
                </c:pt>
                <c:pt idx="9">
                  <c:v>381874</c:v>
                </c:pt>
                <c:pt idx="10">
                  <c:v>760828</c:v>
                </c:pt>
                <c:pt idx="11">
                  <c:v>709380</c:v>
                </c:pt>
                <c:pt idx="12">
                  <c:v>496346</c:v>
                </c:pt>
                <c:pt idx="13">
                  <c:v>435802</c:v>
                </c:pt>
                <c:pt idx="14">
                  <c:v>364825</c:v>
                </c:pt>
                <c:pt idx="15">
                  <c:v>429721</c:v>
                </c:pt>
                <c:pt idx="16">
                  <c:v>498118</c:v>
                </c:pt>
                <c:pt idx="17">
                  <c:v>551492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DB-4016-8F53-0E81D6996B1E}"/>
            </c:ext>
          </c:extLst>
        </c:ser>
        <c:ser>
          <c:idx val="4"/>
          <c:order val="4"/>
          <c:tx>
            <c:strRef>
              <c:f>'EXPORTS BY REGION'!$B$7</c:f>
              <c:strCache>
                <c:ptCount val="1"/>
                <c:pt idx="0">
                  <c:v> ROW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'EXPORTS BY REGION'!$C$2:$T$2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'EXPORTS BY REGION'!$C$7:$T$7</c:f>
              <c:numCache>
                <c:formatCode>_ * #,##0_ ;_ * \-#,##0_ ;_ * "-"??_ ;_ @_ </c:formatCode>
                <c:ptCount val="18"/>
                <c:pt idx="0">
                  <c:v>81097</c:v>
                </c:pt>
                <c:pt idx="1">
                  <c:v>92654</c:v>
                </c:pt>
                <c:pt idx="2">
                  <c:v>131462</c:v>
                </c:pt>
                <c:pt idx="3">
                  <c:v>160785</c:v>
                </c:pt>
                <c:pt idx="4">
                  <c:v>159994</c:v>
                </c:pt>
                <c:pt idx="5">
                  <c:v>201736</c:v>
                </c:pt>
                <c:pt idx="6">
                  <c:v>256237</c:v>
                </c:pt>
                <c:pt idx="7">
                  <c:v>295601</c:v>
                </c:pt>
                <c:pt idx="8">
                  <c:v>282729</c:v>
                </c:pt>
                <c:pt idx="9">
                  <c:v>347247</c:v>
                </c:pt>
                <c:pt idx="10">
                  <c:v>335940</c:v>
                </c:pt>
                <c:pt idx="11">
                  <c:v>340639</c:v>
                </c:pt>
                <c:pt idx="12">
                  <c:v>420692</c:v>
                </c:pt>
                <c:pt idx="13">
                  <c:v>372426</c:v>
                </c:pt>
                <c:pt idx="14">
                  <c:v>963207</c:v>
                </c:pt>
                <c:pt idx="15">
                  <c:v>315787</c:v>
                </c:pt>
                <c:pt idx="16">
                  <c:v>394456</c:v>
                </c:pt>
                <c:pt idx="17">
                  <c:v>433827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0DB-4016-8F53-0E81D6996B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681848464"/>
        <c:axId val="-681845744"/>
      </c:lineChart>
      <c:catAx>
        <c:axId val="-68184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681845744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-6818457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ZA"/>
                  <a:t>US Dollar  ('000)</a:t>
                </a:r>
              </a:p>
            </c:rich>
          </c:tx>
          <c:layout>
            <c:manualLayout>
              <c:xMode val="edge"/>
              <c:yMode val="edge"/>
              <c:x val="1.4048118985126859E-2"/>
              <c:y val="0.29550994869785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_ * #,##0_ ;_ * \-#,##0_ ;_ * &quot;-&quot;??_ ;_ @_ 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-681848464"/>
        <c:crosses val="autoZero"/>
        <c:crossBetween val="between"/>
        <c:majorUnit val="10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33837687582285"/>
          <c:y val="0.85668020733525629"/>
          <c:w val="0.53106365463715532"/>
          <c:h val="5.5013315401332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417670242207506E-2"/>
          <c:y val="1.8990604483058181E-2"/>
          <c:w val="0.89314566790578642"/>
          <c:h val="0.9318295959901199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Sheet1!$C$2</c:f>
              <c:strCache>
                <c:ptCount val="1"/>
                <c:pt idx="0">
                  <c:v>Average growth in GVA: 5 year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Sheet1!$A$3:$A$26</c:f>
              <c:strCache>
                <c:ptCount val="24"/>
                <c:pt idx="0">
                  <c:v>Cotton</c:v>
                </c:pt>
                <c:pt idx="1">
                  <c:v>Nuts</c:v>
                </c:pt>
                <c:pt idx="2">
                  <c:v>Dried fruit</c:v>
                </c:pt>
                <c:pt idx="3">
                  <c:v>Citrus fruit</c:v>
                </c:pt>
                <c:pt idx="4">
                  <c:v>Barley</c:v>
                </c:pt>
                <c:pt idx="5">
                  <c:v>Cattle and calves slaughtered</c:v>
                </c:pt>
                <c:pt idx="6">
                  <c:v>Wool</c:v>
                </c:pt>
                <c:pt idx="7">
                  <c:v>Sheep and goats slaughtered</c:v>
                </c:pt>
                <c:pt idx="8">
                  <c:v>Pigs slaughtered</c:v>
                </c:pt>
                <c:pt idx="9">
                  <c:v>Fowls slaughtered</c:v>
                </c:pt>
                <c:pt idx="10">
                  <c:v>Milk</c:v>
                </c:pt>
                <c:pt idx="11">
                  <c:v>Eggs</c:v>
                </c:pt>
                <c:pt idx="12">
                  <c:v>Soya-beans</c:v>
                </c:pt>
                <c:pt idx="13">
                  <c:v>Deciduous and other fruit</c:v>
                </c:pt>
                <c:pt idx="14">
                  <c:v>Potatoes</c:v>
                </c:pt>
                <c:pt idx="15">
                  <c:v>Subtropical fruit</c:v>
                </c:pt>
                <c:pt idx="16">
                  <c:v>Sugar cane</c:v>
                </c:pt>
                <c:pt idx="17">
                  <c:v>Viticulture</c:v>
                </c:pt>
                <c:pt idx="18">
                  <c:v>Wheat</c:v>
                </c:pt>
                <c:pt idx="19">
                  <c:v>Sunflower seed</c:v>
                </c:pt>
                <c:pt idx="20">
                  <c:v>Canola</c:v>
                </c:pt>
                <c:pt idx="21">
                  <c:v>Maize</c:v>
                </c:pt>
                <c:pt idx="22">
                  <c:v>Grain sorghum</c:v>
                </c:pt>
                <c:pt idx="23">
                  <c:v>Groundnuts</c:v>
                </c:pt>
              </c:strCache>
            </c:strRef>
          </c:cat>
          <c:val>
            <c:numRef>
              <c:f>Sheet1!$C$3:$C$26</c:f>
              <c:numCache>
                <c:formatCode>General</c:formatCode>
                <c:ptCount val="24"/>
                <c:pt idx="0">
                  <c:v>0.60983756850255144</c:v>
                </c:pt>
                <c:pt idx="1">
                  <c:v>0.25968443956806375</c:v>
                </c:pt>
                <c:pt idx="2">
                  <c:v>0.18824617643650421</c:v>
                </c:pt>
                <c:pt idx="3">
                  <c:v>0.17000641876163858</c:v>
                </c:pt>
                <c:pt idx="4">
                  <c:v>0.15990830446682591</c:v>
                </c:pt>
                <c:pt idx="5">
                  <c:v>0.13210929778407654</c:v>
                </c:pt>
                <c:pt idx="6">
                  <c:v>0.12432657782061063</c:v>
                </c:pt>
                <c:pt idx="7">
                  <c:v>9.6013086232960232E-2</c:v>
                </c:pt>
                <c:pt idx="8">
                  <c:v>9.4097829346916573E-2</c:v>
                </c:pt>
                <c:pt idx="9">
                  <c:v>8.8932052674043582E-2</c:v>
                </c:pt>
                <c:pt idx="10">
                  <c:v>8.8105666778699243E-2</c:v>
                </c:pt>
                <c:pt idx="11">
                  <c:v>7.9791688279990947E-2</c:v>
                </c:pt>
                <c:pt idx="12">
                  <c:v>7.9303617929840087E-2</c:v>
                </c:pt>
                <c:pt idx="13">
                  <c:v>6.8908178623416694E-2</c:v>
                </c:pt>
                <c:pt idx="14">
                  <c:v>4.6917700974539844E-2</c:v>
                </c:pt>
                <c:pt idx="15">
                  <c:v>3.906408111782933E-2</c:v>
                </c:pt>
                <c:pt idx="16">
                  <c:v>3.5363686140915673E-2</c:v>
                </c:pt>
                <c:pt idx="17">
                  <c:v>2.4028777740942031E-2</c:v>
                </c:pt>
                <c:pt idx="18">
                  <c:v>1.2650552420823802E-2</c:v>
                </c:pt>
                <c:pt idx="19">
                  <c:v>-2.4788190831129819E-3</c:v>
                </c:pt>
                <c:pt idx="20">
                  <c:v>-5.0918247231338531E-3</c:v>
                </c:pt>
                <c:pt idx="21">
                  <c:v>-2.7481135453599093E-2</c:v>
                </c:pt>
                <c:pt idx="22">
                  <c:v>-0.17103700291468871</c:v>
                </c:pt>
                <c:pt idx="23">
                  <c:v>-8.7348777231356922E-2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F-4CD0-83E0-2D6C6BA77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681844656"/>
        <c:axId val="-681837040"/>
      </c:barChart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Average share in total agricultural GVA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chemeClr val="accent4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Sheet1!$A$3:$A$26</c:f>
              <c:strCache>
                <c:ptCount val="24"/>
                <c:pt idx="0">
                  <c:v>Cotton</c:v>
                </c:pt>
                <c:pt idx="1">
                  <c:v>Nuts</c:v>
                </c:pt>
                <c:pt idx="2">
                  <c:v>Dried fruit</c:v>
                </c:pt>
                <c:pt idx="3">
                  <c:v>Citrus fruit</c:v>
                </c:pt>
                <c:pt idx="4">
                  <c:v>Barley</c:v>
                </c:pt>
                <c:pt idx="5">
                  <c:v>Cattle and calves slaughtered</c:v>
                </c:pt>
                <c:pt idx="6">
                  <c:v>Wool</c:v>
                </c:pt>
                <c:pt idx="7">
                  <c:v>Sheep and goats slaughtered</c:v>
                </c:pt>
                <c:pt idx="8">
                  <c:v>Pigs slaughtered</c:v>
                </c:pt>
                <c:pt idx="9">
                  <c:v>Fowls slaughtered</c:v>
                </c:pt>
                <c:pt idx="10">
                  <c:v>Milk</c:v>
                </c:pt>
                <c:pt idx="11">
                  <c:v>Eggs</c:v>
                </c:pt>
                <c:pt idx="12">
                  <c:v>Soya-beans</c:v>
                </c:pt>
                <c:pt idx="13">
                  <c:v>Deciduous and other fruit</c:v>
                </c:pt>
                <c:pt idx="14">
                  <c:v>Potatoes</c:v>
                </c:pt>
                <c:pt idx="15">
                  <c:v>Subtropical fruit</c:v>
                </c:pt>
                <c:pt idx="16">
                  <c:v>Sugar cane</c:v>
                </c:pt>
                <c:pt idx="17">
                  <c:v>Viticulture</c:v>
                </c:pt>
                <c:pt idx="18">
                  <c:v>Wheat</c:v>
                </c:pt>
                <c:pt idx="19">
                  <c:v>Sunflower seed</c:v>
                </c:pt>
                <c:pt idx="20">
                  <c:v>Canola</c:v>
                </c:pt>
                <c:pt idx="21">
                  <c:v>Maize</c:v>
                </c:pt>
                <c:pt idx="22">
                  <c:v>Grain sorghum</c:v>
                </c:pt>
                <c:pt idx="23">
                  <c:v>Groundnuts</c:v>
                </c:pt>
              </c:strCache>
            </c:strRef>
          </c:xVal>
          <c:yVal>
            <c:numRef>
              <c:f>Sheet1!$B$3:$B$26</c:f>
              <c:numCache>
                <c:formatCode>General</c:formatCode>
                <c:ptCount val="24"/>
                <c:pt idx="0">
                  <c:v>1.6040102164221418E-3</c:v>
                </c:pt>
                <c:pt idx="1">
                  <c:v>1.2032959408646121E-2</c:v>
                </c:pt>
                <c:pt idx="2">
                  <c:v>4.7849713595079094E-3</c:v>
                </c:pt>
                <c:pt idx="3">
                  <c:v>6.1341784824865409E-2</c:v>
                </c:pt>
                <c:pt idx="4">
                  <c:v>4.345630123127376E-3</c:v>
                </c:pt>
                <c:pt idx="5">
                  <c:v>0.12286754036785789</c:v>
                </c:pt>
                <c:pt idx="6">
                  <c:v>1.3851338625045733E-2</c:v>
                </c:pt>
                <c:pt idx="7">
                  <c:v>2.7630172606427965E-2</c:v>
                </c:pt>
                <c:pt idx="8">
                  <c:v>2.1528876795292369E-2</c:v>
                </c:pt>
                <c:pt idx="9">
                  <c:v>0.15774081198884948</c:v>
                </c:pt>
                <c:pt idx="10">
                  <c:v>6.2112897937010782E-2</c:v>
                </c:pt>
                <c:pt idx="11">
                  <c:v>4.1454287234412975E-2</c:v>
                </c:pt>
                <c:pt idx="12">
                  <c:v>2.3231355070808937E-2</c:v>
                </c:pt>
                <c:pt idx="13">
                  <c:v>7.1874010387872653E-2</c:v>
                </c:pt>
                <c:pt idx="14">
                  <c:v>2.8425544168811566E-2</c:v>
                </c:pt>
                <c:pt idx="15">
                  <c:v>1.6265394846019379E-2</c:v>
                </c:pt>
                <c:pt idx="16">
                  <c:v>3.26106450106005E-2</c:v>
                </c:pt>
                <c:pt idx="17">
                  <c:v>2.0618010352602464E-2</c:v>
                </c:pt>
                <c:pt idx="18">
                  <c:v>2.3669867878382305E-2</c:v>
                </c:pt>
                <c:pt idx="19">
                  <c:v>1.5906700664786964E-2</c:v>
                </c:pt>
                <c:pt idx="20">
                  <c:v>2.2716740966551977E-3</c:v>
                </c:pt>
                <c:pt idx="21">
                  <c:v>0.11023197890950066</c:v>
                </c:pt>
                <c:pt idx="22">
                  <c:v>1.8314049547800218E-3</c:v>
                </c:pt>
                <c:pt idx="23">
                  <c:v>2.1889070465281064E-3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1F-4CD0-83E0-2D6C6BA77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81851728"/>
        <c:axId val="-681836496"/>
      </c:scatterChart>
      <c:catAx>
        <c:axId val="-68184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90000"/>
                <a:lumOff val="1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81837040"/>
        <c:crosses val="autoZero"/>
        <c:auto val="1"/>
        <c:lblAlgn val="ctr"/>
        <c:lblOffset val="100"/>
        <c:noMultiLvlLbl val="0"/>
      </c:catAx>
      <c:valAx>
        <c:axId val="-681837040"/>
        <c:scaling>
          <c:orientation val="minMax"/>
          <c:max val="0.70000000000000007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81844656"/>
        <c:crosses val="autoZero"/>
        <c:crossBetween val="between"/>
      </c:valAx>
      <c:valAx>
        <c:axId val="-681836496"/>
        <c:scaling>
          <c:orientation val="minMax"/>
          <c:max val="0.18000000000000002"/>
          <c:min val="-9.0000000000000024E-2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81851728"/>
        <c:crosses val="max"/>
        <c:crossBetween val="midCat"/>
        <c:majorUnit val="3.0000000000000006E-2"/>
      </c:valAx>
      <c:valAx>
        <c:axId val="-681851728"/>
        <c:scaling>
          <c:orientation val="minMax"/>
        </c:scaling>
        <c:delete val="1"/>
        <c:axPos val="b"/>
        <c:majorTickMark val="out"/>
        <c:minorTickMark val="none"/>
        <c:tickLblPos val="nextTo"/>
        <c:crossAx val="-681836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069321533923306"/>
          <c:y val="3.5857971986096686E-2"/>
          <c:w val="0.4335516688732492"/>
          <c:h val="0.137111491499318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868498271433887E-2"/>
          <c:y val="0.10974419480192579"/>
          <c:w val="0.89519764688455095"/>
          <c:h val="0.80918070376896289"/>
        </c:manualLayout>
      </c:layout>
      <c:lineChart>
        <c:grouping val="standard"/>
        <c:varyColors val="0"/>
        <c:ser>
          <c:idx val="0"/>
          <c:order val="0"/>
          <c:tx>
            <c:strRef>
              <c:f>'[Private sector fixed investment.xlsx]Quarterly'!$F$7</c:f>
              <c:strCache>
                <c:ptCount val="1"/>
                <c:pt idx="0">
                  <c:v>BER Business Coonfidence (LHS)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'[Private sector fixed investment.xlsx]Quarterly'!$E$8:$E$84</c:f>
              <c:numCache>
                <c:formatCode>dd\-mmm\-yyyy</c:formatCode>
                <c:ptCount val="77"/>
                <c:pt idx="0">
                  <c:v>36616</c:v>
                </c:pt>
                <c:pt idx="1">
                  <c:v>36707</c:v>
                </c:pt>
                <c:pt idx="2">
                  <c:v>36799</c:v>
                </c:pt>
                <c:pt idx="3">
                  <c:v>36891</c:v>
                </c:pt>
                <c:pt idx="4">
                  <c:v>36981</c:v>
                </c:pt>
                <c:pt idx="5">
                  <c:v>37072</c:v>
                </c:pt>
                <c:pt idx="6">
                  <c:v>37164</c:v>
                </c:pt>
                <c:pt idx="7">
                  <c:v>37256</c:v>
                </c:pt>
                <c:pt idx="8">
                  <c:v>37346</c:v>
                </c:pt>
                <c:pt idx="9">
                  <c:v>37437</c:v>
                </c:pt>
                <c:pt idx="10">
                  <c:v>37529</c:v>
                </c:pt>
                <c:pt idx="11">
                  <c:v>37621</c:v>
                </c:pt>
                <c:pt idx="12">
                  <c:v>37711</c:v>
                </c:pt>
                <c:pt idx="13">
                  <c:v>37802</c:v>
                </c:pt>
                <c:pt idx="14">
                  <c:v>37894</c:v>
                </c:pt>
                <c:pt idx="15">
                  <c:v>37986</c:v>
                </c:pt>
                <c:pt idx="16">
                  <c:v>38077</c:v>
                </c:pt>
                <c:pt idx="17">
                  <c:v>38168</c:v>
                </c:pt>
                <c:pt idx="18">
                  <c:v>38260</c:v>
                </c:pt>
                <c:pt idx="19">
                  <c:v>38352</c:v>
                </c:pt>
                <c:pt idx="20">
                  <c:v>38442</c:v>
                </c:pt>
                <c:pt idx="21">
                  <c:v>38533</c:v>
                </c:pt>
                <c:pt idx="22">
                  <c:v>38625</c:v>
                </c:pt>
                <c:pt idx="23">
                  <c:v>38717</c:v>
                </c:pt>
                <c:pt idx="24">
                  <c:v>38807</c:v>
                </c:pt>
                <c:pt idx="25">
                  <c:v>38898</c:v>
                </c:pt>
                <c:pt idx="26">
                  <c:v>38990</c:v>
                </c:pt>
                <c:pt idx="27">
                  <c:v>39082</c:v>
                </c:pt>
                <c:pt idx="28">
                  <c:v>39172</c:v>
                </c:pt>
                <c:pt idx="29">
                  <c:v>39263</c:v>
                </c:pt>
                <c:pt idx="30">
                  <c:v>39355</c:v>
                </c:pt>
                <c:pt idx="31">
                  <c:v>39447</c:v>
                </c:pt>
                <c:pt idx="32">
                  <c:v>39538</c:v>
                </c:pt>
                <c:pt idx="33">
                  <c:v>39629</c:v>
                </c:pt>
                <c:pt idx="34">
                  <c:v>39721</c:v>
                </c:pt>
                <c:pt idx="35">
                  <c:v>39813</c:v>
                </c:pt>
                <c:pt idx="36">
                  <c:v>39903</c:v>
                </c:pt>
                <c:pt idx="37">
                  <c:v>39994</c:v>
                </c:pt>
                <c:pt idx="38">
                  <c:v>40086</c:v>
                </c:pt>
                <c:pt idx="39">
                  <c:v>40178</c:v>
                </c:pt>
                <c:pt idx="40">
                  <c:v>40268</c:v>
                </c:pt>
                <c:pt idx="41">
                  <c:v>40359</c:v>
                </c:pt>
                <c:pt idx="42">
                  <c:v>40451</c:v>
                </c:pt>
                <c:pt idx="43">
                  <c:v>40543</c:v>
                </c:pt>
                <c:pt idx="44">
                  <c:v>40633</c:v>
                </c:pt>
                <c:pt idx="45">
                  <c:v>40724</c:v>
                </c:pt>
                <c:pt idx="46">
                  <c:v>40816</c:v>
                </c:pt>
                <c:pt idx="47">
                  <c:v>40908</c:v>
                </c:pt>
                <c:pt idx="48">
                  <c:v>40999</c:v>
                </c:pt>
                <c:pt idx="49">
                  <c:v>41090</c:v>
                </c:pt>
                <c:pt idx="50">
                  <c:v>41182</c:v>
                </c:pt>
                <c:pt idx="51">
                  <c:v>41274</c:v>
                </c:pt>
                <c:pt idx="52">
                  <c:v>41364</c:v>
                </c:pt>
                <c:pt idx="53">
                  <c:v>41455</c:v>
                </c:pt>
                <c:pt idx="54">
                  <c:v>41547</c:v>
                </c:pt>
                <c:pt idx="55">
                  <c:v>41639</c:v>
                </c:pt>
                <c:pt idx="56">
                  <c:v>41729</c:v>
                </c:pt>
                <c:pt idx="57">
                  <c:v>41820</c:v>
                </c:pt>
                <c:pt idx="58">
                  <c:v>41912</c:v>
                </c:pt>
                <c:pt idx="59">
                  <c:v>42004</c:v>
                </c:pt>
                <c:pt idx="60">
                  <c:v>42094</c:v>
                </c:pt>
                <c:pt idx="61">
                  <c:v>42185</c:v>
                </c:pt>
                <c:pt idx="62">
                  <c:v>42277</c:v>
                </c:pt>
                <c:pt idx="63">
                  <c:v>42369</c:v>
                </c:pt>
                <c:pt idx="64">
                  <c:v>42460</c:v>
                </c:pt>
                <c:pt idx="65">
                  <c:v>42551</c:v>
                </c:pt>
                <c:pt idx="66">
                  <c:v>42643</c:v>
                </c:pt>
                <c:pt idx="67">
                  <c:v>42735</c:v>
                </c:pt>
                <c:pt idx="68">
                  <c:v>42825</c:v>
                </c:pt>
                <c:pt idx="69">
                  <c:v>42916</c:v>
                </c:pt>
                <c:pt idx="70">
                  <c:v>43008</c:v>
                </c:pt>
                <c:pt idx="71">
                  <c:v>43100</c:v>
                </c:pt>
                <c:pt idx="72">
                  <c:v>43190</c:v>
                </c:pt>
                <c:pt idx="73">
                  <c:v>43281</c:v>
                </c:pt>
                <c:pt idx="74">
                  <c:v>43373</c:v>
                </c:pt>
                <c:pt idx="75">
                  <c:v>43465</c:v>
                </c:pt>
                <c:pt idx="76">
                  <c:v>43555</c:v>
                </c:pt>
              </c:numCache>
            </c:numRef>
          </c:cat>
          <c:val>
            <c:numRef>
              <c:f>'[Private sector fixed investment.xlsx]Quarterly'!$F$8:$F$84</c:f>
              <c:numCache>
                <c:formatCode>General</c:formatCode>
                <c:ptCount val="77"/>
                <c:pt idx="0">
                  <c:v>41</c:v>
                </c:pt>
                <c:pt idx="1">
                  <c:v>34</c:v>
                </c:pt>
                <c:pt idx="2">
                  <c:v>37</c:v>
                </c:pt>
                <c:pt idx="3">
                  <c:v>28</c:v>
                </c:pt>
                <c:pt idx="4">
                  <c:v>34</c:v>
                </c:pt>
                <c:pt idx="5">
                  <c:v>35</c:v>
                </c:pt>
                <c:pt idx="6">
                  <c:v>36</c:v>
                </c:pt>
                <c:pt idx="7">
                  <c:v>40</c:v>
                </c:pt>
                <c:pt idx="8">
                  <c:v>52</c:v>
                </c:pt>
                <c:pt idx="9">
                  <c:v>60</c:v>
                </c:pt>
                <c:pt idx="10">
                  <c:v>62</c:v>
                </c:pt>
                <c:pt idx="11">
                  <c:v>60</c:v>
                </c:pt>
                <c:pt idx="12">
                  <c:v>61</c:v>
                </c:pt>
                <c:pt idx="13">
                  <c:v>47</c:v>
                </c:pt>
                <c:pt idx="14">
                  <c:v>54</c:v>
                </c:pt>
                <c:pt idx="15">
                  <c:v>61</c:v>
                </c:pt>
                <c:pt idx="16">
                  <c:v>66</c:v>
                </c:pt>
                <c:pt idx="17">
                  <c:v>66</c:v>
                </c:pt>
                <c:pt idx="18">
                  <c:v>74</c:v>
                </c:pt>
                <c:pt idx="19">
                  <c:v>82</c:v>
                </c:pt>
                <c:pt idx="20">
                  <c:v>74</c:v>
                </c:pt>
                <c:pt idx="21">
                  <c:v>75</c:v>
                </c:pt>
                <c:pt idx="22">
                  <c:v>78</c:v>
                </c:pt>
                <c:pt idx="23">
                  <c:v>79</c:v>
                </c:pt>
                <c:pt idx="24">
                  <c:v>81</c:v>
                </c:pt>
                <c:pt idx="25">
                  <c:v>78</c:v>
                </c:pt>
                <c:pt idx="26">
                  <c:v>82</c:v>
                </c:pt>
                <c:pt idx="27">
                  <c:v>81</c:v>
                </c:pt>
                <c:pt idx="28">
                  <c:v>80</c:v>
                </c:pt>
                <c:pt idx="29">
                  <c:v>76</c:v>
                </c:pt>
                <c:pt idx="30">
                  <c:v>67</c:v>
                </c:pt>
                <c:pt idx="31">
                  <c:v>66</c:v>
                </c:pt>
                <c:pt idx="32">
                  <c:v>50</c:v>
                </c:pt>
                <c:pt idx="33">
                  <c:v>45</c:v>
                </c:pt>
                <c:pt idx="34">
                  <c:v>37</c:v>
                </c:pt>
                <c:pt idx="35">
                  <c:v>33</c:v>
                </c:pt>
                <c:pt idx="36">
                  <c:v>27</c:v>
                </c:pt>
                <c:pt idx="37">
                  <c:v>26</c:v>
                </c:pt>
                <c:pt idx="38">
                  <c:v>25</c:v>
                </c:pt>
                <c:pt idx="39">
                  <c:v>30</c:v>
                </c:pt>
                <c:pt idx="40">
                  <c:v>42</c:v>
                </c:pt>
                <c:pt idx="41">
                  <c:v>37</c:v>
                </c:pt>
                <c:pt idx="42">
                  <c:v>42</c:v>
                </c:pt>
                <c:pt idx="43">
                  <c:v>41</c:v>
                </c:pt>
                <c:pt idx="44">
                  <c:v>51</c:v>
                </c:pt>
                <c:pt idx="45">
                  <c:v>42</c:v>
                </c:pt>
                <c:pt idx="46">
                  <c:v>36</c:v>
                </c:pt>
                <c:pt idx="47">
                  <c:v>39</c:v>
                </c:pt>
                <c:pt idx="48">
                  <c:v>50</c:v>
                </c:pt>
                <c:pt idx="49">
                  <c:v>42</c:v>
                </c:pt>
                <c:pt idx="50">
                  <c:v>45</c:v>
                </c:pt>
                <c:pt idx="51">
                  <c:v>42</c:v>
                </c:pt>
                <c:pt idx="52">
                  <c:v>47</c:v>
                </c:pt>
                <c:pt idx="53">
                  <c:v>46</c:v>
                </c:pt>
                <c:pt idx="54">
                  <c:v>42</c:v>
                </c:pt>
                <c:pt idx="55">
                  <c:v>43</c:v>
                </c:pt>
                <c:pt idx="56">
                  <c:v>39</c:v>
                </c:pt>
                <c:pt idx="57">
                  <c:v>43</c:v>
                </c:pt>
                <c:pt idx="58">
                  <c:v>45</c:v>
                </c:pt>
                <c:pt idx="59">
                  <c:v>52</c:v>
                </c:pt>
                <c:pt idx="60">
                  <c:v>46</c:v>
                </c:pt>
                <c:pt idx="61">
                  <c:v>42</c:v>
                </c:pt>
                <c:pt idx="62">
                  <c:v>37</c:v>
                </c:pt>
                <c:pt idx="63">
                  <c:v>36</c:v>
                </c:pt>
                <c:pt idx="64">
                  <c:v>35</c:v>
                </c:pt>
                <c:pt idx="65">
                  <c:v>32</c:v>
                </c:pt>
                <c:pt idx="66">
                  <c:v>40</c:v>
                </c:pt>
                <c:pt idx="67">
                  <c:v>39</c:v>
                </c:pt>
                <c:pt idx="68">
                  <c:v>37</c:v>
                </c:pt>
                <c:pt idx="69">
                  <c:v>27</c:v>
                </c:pt>
                <c:pt idx="70">
                  <c:v>32</c:v>
                </c:pt>
                <c:pt idx="71">
                  <c:v>33</c:v>
                </c:pt>
                <c:pt idx="72">
                  <c:v>44</c:v>
                </c:pt>
                <c:pt idx="73">
                  <c:v>40</c:v>
                </c:pt>
                <c:pt idx="74">
                  <c:v>34</c:v>
                </c:pt>
                <c:pt idx="75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E7-43B5-A213-E79028EE0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09172688"/>
        <c:axId val="-809169968"/>
      </c:lineChart>
      <c:lineChart>
        <c:grouping val="standard"/>
        <c:varyColors val="0"/>
        <c:ser>
          <c:idx val="1"/>
          <c:order val="1"/>
          <c:tx>
            <c:strRef>
              <c:f>'[Private sector fixed investment.xlsx]Quarterly'!$G$7</c:f>
              <c:strCache>
                <c:ptCount val="1"/>
                <c:pt idx="0">
                  <c:v>Private Sector Fixed Investment % y/y (RHS)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'[Private sector fixed investment.xlsx]Quarterly'!$E$8:$E$84</c:f>
              <c:numCache>
                <c:formatCode>dd\-mmm\-yyyy</c:formatCode>
                <c:ptCount val="77"/>
                <c:pt idx="0">
                  <c:v>36616</c:v>
                </c:pt>
                <c:pt idx="1">
                  <c:v>36707</c:v>
                </c:pt>
                <c:pt idx="2">
                  <c:v>36799</c:v>
                </c:pt>
                <c:pt idx="3">
                  <c:v>36891</c:v>
                </c:pt>
                <c:pt idx="4">
                  <c:v>36981</c:v>
                </c:pt>
                <c:pt idx="5">
                  <c:v>37072</c:v>
                </c:pt>
                <c:pt idx="6">
                  <c:v>37164</c:v>
                </c:pt>
                <c:pt idx="7">
                  <c:v>37256</c:v>
                </c:pt>
                <c:pt idx="8">
                  <c:v>37346</c:v>
                </c:pt>
                <c:pt idx="9">
                  <c:v>37437</c:v>
                </c:pt>
                <c:pt idx="10">
                  <c:v>37529</c:v>
                </c:pt>
                <c:pt idx="11">
                  <c:v>37621</c:v>
                </c:pt>
                <c:pt idx="12">
                  <c:v>37711</c:v>
                </c:pt>
                <c:pt idx="13">
                  <c:v>37802</c:v>
                </c:pt>
                <c:pt idx="14">
                  <c:v>37894</c:v>
                </c:pt>
                <c:pt idx="15">
                  <c:v>37986</c:v>
                </c:pt>
                <c:pt idx="16">
                  <c:v>38077</c:v>
                </c:pt>
                <c:pt idx="17">
                  <c:v>38168</c:v>
                </c:pt>
                <c:pt idx="18">
                  <c:v>38260</c:v>
                </c:pt>
                <c:pt idx="19">
                  <c:v>38352</c:v>
                </c:pt>
                <c:pt idx="20">
                  <c:v>38442</c:v>
                </c:pt>
                <c:pt idx="21">
                  <c:v>38533</c:v>
                </c:pt>
                <c:pt idx="22">
                  <c:v>38625</c:v>
                </c:pt>
                <c:pt idx="23">
                  <c:v>38717</c:v>
                </c:pt>
                <c:pt idx="24">
                  <c:v>38807</c:v>
                </c:pt>
                <c:pt idx="25">
                  <c:v>38898</c:v>
                </c:pt>
                <c:pt idx="26">
                  <c:v>38990</c:v>
                </c:pt>
                <c:pt idx="27">
                  <c:v>39082</c:v>
                </c:pt>
                <c:pt idx="28">
                  <c:v>39172</c:v>
                </c:pt>
                <c:pt idx="29">
                  <c:v>39263</c:v>
                </c:pt>
                <c:pt idx="30">
                  <c:v>39355</c:v>
                </c:pt>
                <c:pt idx="31">
                  <c:v>39447</c:v>
                </c:pt>
                <c:pt idx="32">
                  <c:v>39538</c:v>
                </c:pt>
                <c:pt idx="33">
                  <c:v>39629</c:v>
                </c:pt>
                <c:pt idx="34">
                  <c:v>39721</c:v>
                </c:pt>
                <c:pt idx="35">
                  <c:v>39813</c:v>
                </c:pt>
                <c:pt idx="36">
                  <c:v>39903</c:v>
                </c:pt>
                <c:pt idx="37">
                  <c:v>39994</c:v>
                </c:pt>
                <c:pt idx="38">
                  <c:v>40086</c:v>
                </c:pt>
                <c:pt idx="39">
                  <c:v>40178</c:v>
                </c:pt>
                <c:pt idx="40">
                  <c:v>40268</c:v>
                </c:pt>
                <c:pt idx="41">
                  <c:v>40359</c:v>
                </c:pt>
                <c:pt idx="42">
                  <c:v>40451</c:v>
                </c:pt>
                <c:pt idx="43">
                  <c:v>40543</c:v>
                </c:pt>
                <c:pt idx="44">
                  <c:v>40633</c:v>
                </c:pt>
                <c:pt idx="45">
                  <c:v>40724</c:v>
                </c:pt>
                <c:pt idx="46">
                  <c:v>40816</c:v>
                </c:pt>
                <c:pt idx="47">
                  <c:v>40908</c:v>
                </c:pt>
                <c:pt idx="48">
                  <c:v>40999</c:v>
                </c:pt>
                <c:pt idx="49">
                  <c:v>41090</c:v>
                </c:pt>
                <c:pt idx="50">
                  <c:v>41182</c:v>
                </c:pt>
                <c:pt idx="51">
                  <c:v>41274</c:v>
                </c:pt>
                <c:pt idx="52">
                  <c:v>41364</c:v>
                </c:pt>
                <c:pt idx="53">
                  <c:v>41455</c:v>
                </c:pt>
                <c:pt idx="54">
                  <c:v>41547</c:v>
                </c:pt>
                <c:pt idx="55">
                  <c:v>41639</c:v>
                </c:pt>
                <c:pt idx="56">
                  <c:v>41729</c:v>
                </c:pt>
                <c:pt idx="57">
                  <c:v>41820</c:v>
                </c:pt>
                <c:pt idx="58">
                  <c:v>41912</c:v>
                </c:pt>
                <c:pt idx="59">
                  <c:v>42004</c:v>
                </c:pt>
                <c:pt idx="60">
                  <c:v>42094</c:v>
                </c:pt>
                <c:pt idx="61">
                  <c:v>42185</c:v>
                </c:pt>
                <c:pt idx="62">
                  <c:v>42277</c:v>
                </c:pt>
                <c:pt idx="63">
                  <c:v>42369</c:v>
                </c:pt>
                <c:pt idx="64">
                  <c:v>42460</c:v>
                </c:pt>
                <c:pt idx="65">
                  <c:v>42551</c:v>
                </c:pt>
                <c:pt idx="66">
                  <c:v>42643</c:v>
                </c:pt>
                <c:pt idx="67">
                  <c:v>42735</c:v>
                </c:pt>
                <c:pt idx="68">
                  <c:v>42825</c:v>
                </c:pt>
                <c:pt idx="69">
                  <c:v>42916</c:v>
                </c:pt>
                <c:pt idx="70">
                  <c:v>43008</c:v>
                </c:pt>
                <c:pt idx="71">
                  <c:v>43100</c:v>
                </c:pt>
                <c:pt idx="72">
                  <c:v>43190</c:v>
                </c:pt>
                <c:pt idx="73">
                  <c:v>43281</c:v>
                </c:pt>
                <c:pt idx="74">
                  <c:v>43373</c:v>
                </c:pt>
                <c:pt idx="75">
                  <c:v>43465</c:v>
                </c:pt>
                <c:pt idx="76">
                  <c:v>43555</c:v>
                </c:pt>
              </c:numCache>
            </c:numRef>
          </c:cat>
          <c:val>
            <c:numRef>
              <c:f>'[Private sector fixed investment.xlsx]Quarterly'!$G$8:$G$84</c:f>
              <c:numCache>
                <c:formatCode>General</c:formatCode>
                <c:ptCount val="77"/>
                <c:pt idx="0">
                  <c:v>3.821476152411396</c:v>
                </c:pt>
                <c:pt idx="1">
                  <c:v>8.0109836332989062</c:v>
                </c:pt>
                <c:pt idx="2">
                  <c:v>11.129265725063608</c:v>
                </c:pt>
                <c:pt idx="3">
                  <c:v>11.137659810254895</c:v>
                </c:pt>
                <c:pt idx="4">
                  <c:v>10.555611088021299</c:v>
                </c:pt>
                <c:pt idx="5">
                  <c:v>9.4753645654215966</c:v>
                </c:pt>
                <c:pt idx="6">
                  <c:v>7.7661936237370499</c:v>
                </c:pt>
                <c:pt idx="7">
                  <c:v>6.2654799143485818</c:v>
                </c:pt>
                <c:pt idx="8">
                  <c:v>7.1419538105336855</c:v>
                </c:pt>
                <c:pt idx="9">
                  <c:v>3.0165173239175225</c:v>
                </c:pt>
                <c:pt idx="10">
                  <c:v>2.1061416628766816</c:v>
                </c:pt>
                <c:pt idx="11">
                  <c:v>2.5230064932031615</c:v>
                </c:pt>
                <c:pt idx="12">
                  <c:v>4.7320794313333137</c:v>
                </c:pt>
                <c:pt idx="13">
                  <c:v>5.7492815667972597</c:v>
                </c:pt>
                <c:pt idx="14">
                  <c:v>12.021784721131556</c:v>
                </c:pt>
                <c:pt idx="15">
                  <c:v>12.773392477488033</c:v>
                </c:pt>
                <c:pt idx="16">
                  <c:v>17.121624269265645</c:v>
                </c:pt>
                <c:pt idx="17">
                  <c:v>18.177707438390222</c:v>
                </c:pt>
                <c:pt idx="18">
                  <c:v>18.486272994612229</c:v>
                </c:pt>
                <c:pt idx="19">
                  <c:v>18.128961225861516</c:v>
                </c:pt>
                <c:pt idx="20">
                  <c:v>18.760535852436998</c:v>
                </c:pt>
                <c:pt idx="21">
                  <c:v>17.382356602657879</c:v>
                </c:pt>
                <c:pt idx="22">
                  <c:v>17.067488943157127</c:v>
                </c:pt>
                <c:pt idx="23">
                  <c:v>17.154234119335054</c:v>
                </c:pt>
                <c:pt idx="24">
                  <c:v>14.104394511137253</c:v>
                </c:pt>
                <c:pt idx="25">
                  <c:v>13.492580503593166</c:v>
                </c:pt>
                <c:pt idx="26">
                  <c:v>14.054664947684836</c:v>
                </c:pt>
                <c:pt idx="27">
                  <c:v>12.921252903949366</c:v>
                </c:pt>
                <c:pt idx="28">
                  <c:v>11.843224335917801</c:v>
                </c:pt>
                <c:pt idx="29">
                  <c:v>12.349025318469398</c:v>
                </c:pt>
                <c:pt idx="30">
                  <c:v>12.140766184214113</c:v>
                </c:pt>
                <c:pt idx="31">
                  <c:v>7.6150126694097597</c:v>
                </c:pt>
                <c:pt idx="32">
                  <c:v>9.5278363445980183</c:v>
                </c:pt>
                <c:pt idx="33">
                  <c:v>9.3074508827961857</c:v>
                </c:pt>
                <c:pt idx="34">
                  <c:v>10.528752157977571</c:v>
                </c:pt>
                <c:pt idx="35">
                  <c:v>12.516533990652068</c:v>
                </c:pt>
                <c:pt idx="36">
                  <c:v>-0.19927526448525468</c:v>
                </c:pt>
                <c:pt idx="37">
                  <c:v>-8.3717857374182252</c:v>
                </c:pt>
                <c:pt idx="38">
                  <c:v>-14.553724569560888</c:v>
                </c:pt>
                <c:pt idx="39">
                  <c:v>-17.060516176079311</c:v>
                </c:pt>
                <c:pt idx="40">
                  <c:v>-19.39206526653745</c:v>
                </c:pt>
                <c:pt idx="41">
                  <c:v>-7.3274157219318408</c:v>
                </c:pt>
                <c:pt idx="42">
                  <c:v>-3.0682380414426724</c:v>
                </c:pt>
                <c:pt idx="43">
                  <c:v>1.8648733624083702</c:v>
                </c:pt>
                <c:pt idx="44">
                  <c:v>6.1867340006279248</c:v>
                </c:pt>
                <c:pt idx="45">
                  <c:v>8.2401778817422269</c:v>
                </c:pt>
                <c:pt idx="46">
                  <c:v>10.305739882330833</c:v>
                </c:pt>
                <c:pt idx="47">
                  <c:v>10.756773914313156</c:v>
                </c:pt>
                <c:pt idx="48">
                  <c:v>8.4020261431688059</c:v>
                </c:pt>
                <c:pt idx="49">
                  <c:v>6.1127708186918372</c:v>
                </c:pt>
                <c:pt idx="50">
                  <c:v>1.9093622605191651</c:v>
                </c:pt>
                <c:pt idx="51">
                  <c:v>-0.97502798891923037</c:v>
                </c:pt>
                <c:pt idx="52">
                  <c:v>1.9086175752544454</c:v>
                </c:pt>
                <c:pt idx="53">
                  <c:v>6.4398509999465059</c:v>
                </c:pt>
                <c:pt idx="54">
                  <c:v>8.5369124000362451</c:v>
                </c:pt>
                <c:pt idx="55">
                  <c:v>11.768675425629915</c:v>
                </c:pt>
                <c:pt idx="56">
                  <c:v>9.5311372541712291</c:v>
                </c:pt>
                <c:pt idx="57">
                  <c:v>3.5856080971838233</c:v>
                </c:pt>
                <c:pt idx="58">
                  <c:v>2.8672667668290241</c:v>
                </c:pt>
                <c:pt idx="59">
                  <c:v>1.3414272713562658</c:v>
                </c:pt>
                <c:pt idx="60">
                  <c:v>-1.31365864654025</c:v>
                </c:pt>
                <c:pt idx="61">
                  <c:v>-0.40846756324804945</c:v>
                </c:pt>
                <c:pt idx="62">
                  <c:v>3.3936283460328953</c:v>
                </c:pt>
                <c:pt idx="63">
                  <c:v>-3.0694534562524467</c:v>
                </c:pt>
                <c:pt idx="64">
                  <c:v>-6.3235404271817508</c:v>
                </c:pt>
                <c:pt idx="65">
                  <c:v>-6.4660139956651204</c:v>
                </c:pt>
                <c:pt idx="66">
                  <c:v>-7.3107793701147834</c:v>
                </c:pt>
                <c:pt idx="67">
                  <c:v>-6.1407777355551811</c:v>
                </c:pt>
                <c:pt idx="68">
                  <c:v>-1.4108240528576066</c:v>
                </c:pt>
                <c:pt idx="69">
                  <c:v>-0.21269123951668245</c:v>
                </c:pt>
                <c:pt idx="70">
                  <c:v>0.5284903019021403</c:v>
                </c:pt>
                <c:pt idx="71">
                  <c:v>4.2513712397852732</c:v>
                </c:pt>
                <c:pt idx="72">
                  <c:v>0.39863914963782499</c:v>
                </c:pt>
                <c:pt idx="73">
                  <c:v>-0.63763399680286659</c:v>
                </c:pt>
                <c:pt idx="74">
                  <c:v>-1.5962058963489345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E7-43B5-A213-E79028EE0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59177120"/>
        <c:axId val="-809168880"/>
      </c:lineChart>
      <c:dateAx>
        <c:axId val="-809172688"/>
        <c:scaling>
          <c:orientation val="minMax"/>
        </c:scaling>
        <c:delete val="0"/>
        <c:axPos val="b"/>
        <c:numFmt formatCode="yy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09169968"/>
        <c:crosses val="autoZero"/>
        <c:auto val="1"/>
        <c:lblOffset val="100"/>
        <c:baseTimeUnit val="months"/>
        <c:majorUnit val="1"/>
        <c:majorTimeUnit val="years"/>
      </c:dateAx>
      <c:valAx>
        <c:axId val="-809169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09172688"/>
        <c:crosses val="autoZero"/>
        <c:crossBetween val="between"/>
      </c:valAx>
      <c:valAx>
        <c:axId val="-8091688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59177120"/>
        <c:crosses val="max"/>
        <c:crossBetween val="between"/>
      </c:valAx>
      <c:dateAx>
        <c:axId val="-859177120"/>
        <c:scaling>
          <c:orientation val="minMax"/>
        </c:scaling>
        <c:delete val="1"/>
        <c:axPos val="b"/>
        <c:numFmt formatCode="dd\-mmm\-yyyy" sourceLinked="1"/>
        <c:majorTickMark val="out"/>
        <c:minorTickMark val="none"/>
        <c:tickLblPos val="nextTo"/>
        <c:crossAx val="-809168880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47307888085057"/>
          <c:y val="1.968083833073761E-2"/>
          <c:w val="0.80509427783260112"/>
          <c:h val="0.10792217033997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04381183121342"/>
          <c:y val="3.5967691135382271E-2"/>
          <c:w val="0.85242057563317408"/>
          <c:h val="0.728687445329622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'Trade balance'!$B$3</c:f>
              <c:strCache>
                <c:ptCount val="1"/>
                <c:pt idx="0">
                  <c:v>Beef exports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'Trade balance'!$C$2:$T$2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'Trade balance'!$C$3:$T$3</c:f>
              <c:numCache>
                <c:formatCode>General</c:formatCode>
                <c:ptCount val="18"/>
                <c:pt idx="0">
                  <c:v>8292</c:v>
                </c:pt>
                <c:pt idx="1">
                  <c:v>9067</c:v>
                </c:pt>
                <c:pt idx="2">
                  <c:v>6364</c:v>
                </c:pt>
                <c:pt idx="3">
                  <c:v>6737</c:v>
                </c:pt>
                <c:pt idx="4">
                  <c:v>2535</c:v>
                </c:pt>
                <c:pt idx="5">
                  <c:v>3419</c:v>
                </c:pt>
                <c:pt idx="6">
                  <c:v>2870</c:v>
                </c:pt>
                <c:pt idx="7">
                  <c:v>3541</c:v>
                </c:pt>
                <c:pt idx="8">
                  <c:v>4558</c:v>
                </c:pt>
                <c:pt idx="9">
                  <c:v>14189</c:v>
                </c:pt>
                <c:pt idx="10">
                  <c:v>12992</c:v>
                </c:pt>
                <c:pt idx="11">
                  <c:v>14635</c:v>
                </c:pt>
                <c:pt idx="12">
                  <c:v>16025</c:v>
                </c:pt>
                <c:pt idx="13">
                  <c:v>27790</c:v>
                </c:pt>
                <c:pt idx="14">
                  <c:v>35776</c:v>
                </c:pt>
                <c:pt idx="15">
                  <c:v>39122</c:v>
                </c:pt>
                <c:pt idx="16">
                  <c:v>31888</c:v>
                </c:pt>
                <c:pt idx="17">
                  <c:v>30260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2-4100-893C-07873AA6C1A6}"/>
            </c:ext>
          </c:extLst>
        </c:ser>
        <c:ser>
          <c:idx val="1"/>
          <c:order val="1"/>
          <c:tx>
            <c:strRef>
              <c:f>'Trade balance'!$B$4</c:f>
              <c:strCache>
                <c:ptCount val="1"/>
                <c:pt idx="0">
                  <c:v>Beef imports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'Trade balance'!$C$2:$T$2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'Trade balance'!$C$4:$T$4</c:f>
              <c:numCache>
                <c:formatCode>General</c:formatCode>
                <c:ptCount val="18"/>
                <c:pt idx="0">
                  <c:v>5264</c:v>
                </c:pt>
                <c:pt idx="1">
                  <c:v>4380</c:v>
                </c:pt>
                <c:pt idx="2">
                  <c:v>10008</c:v>
                </c:pt>
                <c:pt idx="3">
                  <c:v>16450</c:v>
                </c:pt>
                <c:pt idx="4">
                  <c:v>20465</c:v>
                </c:pt>
                <c:pt idx="5">
                  <c:v>19332</c:v>
                </c:pt>
                <c:pt idx="6">
                  <c:v>17025</c:v>
                </c:pt>
                <c:pt idx="7">
                  <c:v>7062</c:v>
                </c:pt>
                <c:pt idx="8">
                  <c:v>9765</c:v>
                </c:pt>
                <c:pt idx="9">
                  <c:v>18607</c:v>
                </c:pt>
                <c:pt idx="10">
                  <c:v>26528</c:v>
                </c:pt>
                <c:pt idx="11">
                  <c:v>30350</c:v>
                </c:pt>
                <c:pt idx="12">
                  <c:v>27805</c:v>
                </c:pt>
                <c:pt idx="13">
                  <c:v>23744</c:v>
                </c:pt>
                <c:pt idx="14">
                  <c:v>18595</c:v>
                </c:pt>
                <c:pt idx="15">
                  <c:v>19384</c:v>
                </c:pt>
                <c:pt idx="16">
                  <c:v>15007</c:v>
                </c:pt>
                <c:pt idx="17">
                  <c:v>14300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E2-4100-893C-07873AA6C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59184736"/>
        <c:axId val="-859185280"/>
      </c:barChart>
      <c:catAx>
        <c:axId val="-85918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59185280"/>
        <c:crosses val="autoZero"/>
        <c:auto val="1"/>
        <c:lblAlgn val="ctr"/>
        <c:lblOffset val="100"/>
        <c:noMultiLvlLbl val="0"/>
      </c:catAx>
      <c:valAx>
        <c:axId val="-8591852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Tonnes</a:t>
                </a:r>
              </a:p>
            </c:rich>
          </c:tx>
          <c:layout>
            <c:manualLayout>
              <c:xMode val="edge"/>
              <c:yMode val="edge"/>
              <c:x val="4.5584045584045581E-3"/>
              <c:y val="0.280141224282448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5918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36112793593109"/>
          <c:y val="0.92336459232918466"/>
          <c:w val="0.55293016578055953"/>
          <c:h val="6.11515367030734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1B-4B1D-80E7-AEAD9FEC4673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1B-4B1D-80E7-AEAD9FEC4673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1B-4B1D-80E7-AEAD9FEC4673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B1B-4B1D-80E7-AEAD9FEC4673}"/>
              </c:ext>
            </c:extLst>
          </c:dPt>
          <c:dPt>
            <c:idx val="4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B1B-4B1D-80E7-AEAD9FEC4673}"/>
              </c:ext>
            </c:extLst>
          </c:dPt>
          <c:dPt>
            <c:idx val="5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B1B-4B1D-80E7-AEAD9FEC4673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B1B-4B1D-80E7-AEAD9FEC4673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B1B-4B1D-80E7-AEAD9FEC4673}"/>
              </c:ext>
            </c:extLst>
          </c:dPt>
          <c:dPt>
            <c:idx val="8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B1B-4B1D-80E7-AEAD9FEC4673}"/>
              </c:ext>
            </c:extLst>
          </c:dPt>
          <c:dPt>
            <c:idx val="9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B1B-4B1D-80E7-AEAD9FEC4673}"/>
              </c:ext>
            </c:extLst>
          </c:dPt>
          <c:dPt>
            <c:idx val="1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B1B-4B1D-80E7-AEAD9FEC4673}"/>
              </c:ext>
            </c:extLst>
          </c:dPt>
          <c:dPt>
            <c:idx val="1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0B1B-4B1D-80E7-AEAD9FEC4673}"/>
              </c:ext>
            </c:extLst>
          </c:dPt>
          <c:dPt>
            <c:idx val="12"/>
            <c:bubble3D val="0"/>
            <c:spPr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0B1B-4B1D-80E7-AEAD9FEC467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B1B-4B1D-80E7-AEAD9FEC467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B1B-4B1D-80E7-AEAD9FEC467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B1B-4B1D-80E7-AEAD9FEC467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B1B-4B1D-80E7-AEAD9FEC4673}"/>
                </c:ext>
              </c:extLst>
            </c:dLbl>
            <c:dLbl>
              <c:idx val="4"/>
              <c:layout>
                <c:manualLayout>
                  <c:x val="8.7880171119531104E-3"/>
                  <c:y val="2.00464488320970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1B-4B1D-80E7-AEAD9FEC467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2552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B1B-4B1D-80E7-AEAD9FEC4673}"/>
                </c:ext>
              </c:extLst>
            </c:dLbl>
            <c:dLbl>
              <c:idx val="6"/>
              <c:layout>
                <c:manualLayout>
                  <c:x val="1.1160714285714286E-2"/>
                  <c:y val="-1.30890052356020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4AA5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1B-4B1D-80E7-AEAD9FEC4673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0B1B-4B1D-80E7-AEAD9FEC4673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0B1B-4B1D-80E7-AEAD9FEC4673}"/>
                </c:ext>
              </c:extLst>
            </c:dLbl>
            <c:dLbl>
              <c:idx val="9"/>
              <c:layout>
                <c:manualLayout>
                  <c:x val="1.153283085558151E-7"/>
                  <c:y val="2.83991358454708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46025336706762"/>
                      <c:h val="0.216785770283480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0B1B-4B1D-80E7-AEAD9FEC4673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0B1B-4B1D-80E7-AEAD9FEC4673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0B1B-4B1D-80E7-AEAD9FEC4673}"/>
                </c:ext>
              </c:extLst>
            </c:dLbl>
            <c:dLbl>
              <c:idx val="12"/>
              <c:layout>
                <c:manualLayout>
                  <c:x val="6.4445458820989482E-2"/>
                  <c:y val="-1.387778780781445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14385338173742"/>
                      <c:h val="0.181320129686317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0B1B-4B1D-80E7-AEAD9FEC4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'Summary Chart all'!$A$2:$A$14</c:f>
              <c:strCache>
                <c:ptCount val="13"/>
                <c:pt idx="0">
                  <c:v>Maize</c:v>
                </c:pt>
                <c:pt idx="1">
                  <c:v>Sugar cane</c:v>
                </c:pt>
                <c:pt idx="2">
                  <c:v>Wheat</c:v>
                </c:pt>
                <c:pt idx="3">
                  <c:v>Soybeans</c:v>
                </c:pt>
                <c:pt idx="4">
                  <c:v>Other Field Crops</c:v>
                </c:pt>
                <c:pt idx="5">
                  <c:v>Poultry</c:v>
                </c:pt>
                <c:pt idx="6">
                  <c:v>Cattle</c:v>
                </c:pt>
                <c:pt idx="7">
                  <c:v>Milk</c:v>
                </c:pt>
                <c:pt idx="8">
                  <c:v>Other Animal Products</c:v>
                </c:pt>
                <c:pt idx="9">
                  <c:v>Deciduous Fruit</c:v>
                </c:pt>
                <c:pt idx="10">
                  <c:v>Citrus fruit</c:v>
                </c:pt>
                <c:pt idx="11">
                  <c:v>Vegetables</c:v>
                </c:pt>
                <c:pt idx="12">
                  <c:v>Other Horticulture</c:v>
                </c:pt>
              </c:strCache>
            </c:strRef>
          </c:cat>
          <c:val>
            <c:numRef>
              <c:f>'Summary Chart all'!$B$2:$B$14</c:f>
              <c:numCache>
                <c:formatCode>General</c:formatCode>
                <c:ptCount val="13"/>
                <c:pt idx="0">
                  <c:v>26.638027000000001</c:v>
                </c:pt>
                <c:pt idx="1">
                  <c:v>7.2587115000000004</c:v>
                </c:pt>
                <c:pt idx="2">
                  <c:v>5.5980115000000001</c:v>
                </c:pt>
                <c:pt idx="3">
                  <c:v>4.5713406666666669</c:v>
                </c:pt>
                <c:pt idx="4">
                  <c:v>11.660762500000001</c:v>
                </c:pt>
                <c:pt idx="5">
                  <c:v>33.476758500000003</c:v>
                </c:pt>
                <c:pt idx="6">
                  <c:v>25.544118999999998</c:v>
                </c:pt>
                <c:pt idx="7">
                  <c:v>13.221541333333334</c:v>
                </c:pt>
                <c:pt idx="8">
                  <c:v>29.694913000000003</c:v>
                </c:pt>
                <c:pt idx="9">
                  <c:v>15.503340166666666</c:v>
                </c:pt>
                <c:pt idx="10">
                  <c:v>11.949864333333334</c:v>
                </c:pt>
                <c:pt idx="11">
                  <c:v>11.621594666666667</c:v>
                </c:pt>
                <c:pt idx="12">
                  <c:v>19.509985833333335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0B1B-4B1D-80E7-AEAD9FEC467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Field Crops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Sheet1!$B$1:$AD$1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Sheet1!$B$2:$AD$2</c:f>
              <c:numCache>
                <c:formatCode>General</c:formatCode>
                <c:ptCount val="29"/>
                <c:pt idx="0">
                  <c:v>100</c:v>
                </c:pt>
                <c:pt idx="1">
                  <c:v>117.5488824073143</c:v>
                </c:pt>
                <c:pt idx="2">
                  <c:v>163.37617801036825</c:v>
                </c:pt>
                <c:pt idx="3">
                  <c:v>130.88728146544861</c:v>
                </c:pt>
                <c:pt idx="4">
                  <c:v>114.86886324476399</c:v>
                </c:pt>
                <c:pt idx="5">
                  <c:v>96.107645032282193</c:v>
                </c:pt>
                <c:pt idx="6">
                  <c:v>96.208242102836124</c:v>
                </c:pt>
                <c:pt idx="7">
                  <c:v>110.69586123648526</c:v>
                </c:pt>
                <c:pt idx="8">
                  <c:v>176.97177989011149</c:v>
                </c:pt>
                <c:pt idx="9">
                  <c:v>141.53016262125786</c:v>
                </c:pt>
                <c:pt idx="10">
                  <c:v>117.82567646480112</c:v>
                </c:pt>
                <c:pt idx="11">
                  <c:v>133.8454057964766</c:v>
                </c:pt>
                <c:pt idx="12">
                  <c:v>166.09880997082337</c:v>
                </c:pt>
                <c:pt idx="13">
                  <c:v>177.98183037284468</c:v>
                </c:pt>
                <c:pt idx="14">
                  <c:v>180.3092730489391</c:v>
                </c:pt>
                <c:pt idx="15">
                  <c:v>155.98991122142391</c:v>
                </c:pt>
                <c:pt idx="16">
                  <c:v>163.68103387059904</c:v>
                </c:pt>
                <c:pt idx="17">
                  <c:v>159.04171802317884</c:v>
                </c:pt>
                <c:pt idx="18">
                  <c:v>143.92899477351872</c:v>
                </c:pt>
                <c:pt idx="19">
                  <c:v>155.28847438406424</c:v>
                </c:pt>
                <c:pt idx="20">
                  <c:v>167.46410106534893</c:v>
                </c:pt>
                <c:pt idx="21">
                  <c:v>153.32051896185251</c:v>
                </c:pt>
                <c:pt idx="22">
                  <c:v>152.98864957245425</c:v>
                </c:pt>
                <c:pt idx="23">
                  <c:v>147.88981398640522</c:v>
                </c:pt>
                <c:pt idx="24">
                  <c:v>146.49409799243992</c:v>
                </c:pt>
                <c:pt idx="25">
                  <c:v>143.47172685264246</c:v>
                </c:pt>
                <c:pt idx="26">
                  <c:v>142.51906442517088</c:v>
                </c:pt>
                <c:pt idx="27">
                  <c:v>141.10503138911929</c:v>
                </c:pt>
                <c:pt idx="28">
                  <c:v>141.84695464822431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65-4581-B8A5-2868B110951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Animal Products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Sheet1!$B$1:$AD$1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Sheet1!$B$3:$AD$3</c:f>
              <c:numCache>
                <c:formatCode>General</c:formatCode>
                <c:ptCount val="29"/>
                <c:pt idx="0">
                  <c:v>100</c:v>
                </c:pt>
                <c:pt idx="1">
                  <c:v>101.74066196117664</c:v>
                </c:pt>
                <c:pt idx="2">
                  <c:v>111.48603704562581</c:v>
                </c:pt>
                <c:pt idx="3">
                  <c:v>126.10101574008003</c:v>
                </c:pt>
                <c:pt idx="4">
                  <c:v>128.50778712761675</c:v>
                </c:pt>
                <c:pt idx="5">
                  <c:v>153.40505602714975</c:v>
                </c:pt>
                <c:pt idx="6">
                  <c:v>152.81905059190669</c:v>
                </c:pt>
                <c:pt idx="7">
                  <c:v>184.76254723738757</c:v>
                </c:pt>
                <c:pt idx="8">
                  <c:v>188.38088440054048</c:v>
                </c:pt>
                <c:pt idx="9">
                  <c:v>194.79689949433529</c:v>
                </c:pt>
                <c:pt idx="10">
                  <c:v>194.01247575417116</c:v>
                </c:pt>
                <c:pt idx="11">
                  <c:v>192.18985235066592</c:v>
                </c:pt>
                <c:pt idx="12">
                  <c:v>202.14339186700303</c:v>
                </c:pt>
                <c:pt idx="13">
                  <c:v>209.33276243376028</c:v>
                </c:pt>
                <c:pt idx="14">
                  <c:v>230.99655003224876</c:v>
                </c:pt>
                <c:pt idx="15">
                  <c:v>243.50118988786619</c:v>
                </c:pt>
                <c:pt idx="16">
                  <c:v>239.82062095244183</c:v>
                </c:pt>
                <c:pt idx="17">
                  <c:v>254.47278385420574</c:v>
                </c:pt>
                <c:pt idx="18">
                  <c:v>251.91911197933229</c:v>
                </c:pt>
                <c:pt idx="19">
                  <c:v>236.79427681137116</c:v>
                </c:pt>
                <c:pt idx="20">
                  <c:v>242.14636154794982</c:v>
                </c:pt>
                <c:pt idx="21">
                  <c:v>239.45996990113071</c:v>
                </c:pt>
                <c:pt idx="22">
                  <c:v>233.52135591456718</c:v>
                </c:pt>
                <c:pt idx="23">
                  <c:v>236.12003455804683</c:v>
                </c:pt>
                <c:pt idx="24">
                  <c:v>237.72086986546708</c:v>
                </c:pt>
                <c:pt idx="25">
                  <c:v>240.25271613816983</c:v>
                </c:pt>
                <c:pt idx="26">
                  <c:v>245.1307823948834</c:v>
                </c:pt>
                <c:pt idx="27">
                  <c:v>251.04829754789347</c:v>
                </c:pt>
                <c:pt idx="28">
                  <c:v>256.98969399603504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65-4581-B8A5-2868B110951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Horticulture</c:v>
                </c:pt>
              </c:strCache>
            </c:strRef>
          </c:tx>
          <c:spPr>
            <a:ln w="28575" cap="rnd">
              <a:solidFill>
                <a:srgbClr val="4D5059"/>
              </a:solidFill>
              <a:round/>
            </a:ln>
            <a:effectLst/>
          </c:spPr>
          <c:marker>
            <c:symbol val="none"/>
          </c:marker>
          <c:cat>
            <c:numRef>
              <c:f>Sheet1!$B$1:$AD$1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Sheet1!$B$4:$AD$4</c:f>
              <c:numCache>
                <c:formatCode>General</c:formatCode>
                <c:ptCount val="29"/>
                <c:pt idx="0">
                  <c:v>100</c:v>
                </c:pt>
                <c:pt idx="1">
                  <c:v>98.801588910821494</c:v>
                </c:pt>
                <c:pt idx="2">
                  <c:v>109.00470724861086</c:v>
                </c:pt>
                <c:pt idx="3">
                  <c:v>127.66052675911551</c:v>
                </c:pt>
                <c:pt idx="4">
                  <c:v>140.00888086140105</c:v>
                </c:pt>
                <c:pt idx="5">
                  <c:v>128.89533912043262</c:v>
                </c:pt>
                <c:pt idx="6">
                  <c:v>120.3702502643973</c:v>
                </c:pt>
                <c:pt idx="7">
                  <c:v>130.07159582959451</c:v>
                </c:pt>
                <c:pt idx="8">
                  <c:v>143.51444519767492</c:v>
                </c:pt>
                <c:pt idx="9">
                  <c:v>155.8830678494673</c:v>
                </c:pt>
                <c:pt idx="10">
                  <c:v>150.31933063091213</c:v>
                </c:pt>
                <c:pt idx="11">
                  <c:v>155.94313980605548</c:v>
                </c:pt>
                <c:pt idx="12">
                  <c:v>168.38583769652126</c:v>
                </c:pt>
                <c:pt idx="13">
                  <c:v>181.54343361397557</c:v>
                </c:pt>
                <c:pt idx="14">
                  <c:v>193.7848116810959</c:v>
                </c:pt>
                <c:pt idx="15">
                  <c:v>209.03387539059113</c:v>
                </c:pt>
                <c:pt idx="16">
                  <c:v>234.74905483653458</c:v>
                </c:pt>
                <c:pt idx="17">
                  <c:v>225.70287030294838</c:v>
                </c:pt>
                <c:pt idx="18">
                  <c:v>216.39519011324046</c:v>
                </c:pt>
                <c:pt idx="19">
                  <c:v>229.01953940633109</c:v>
                </c:pt>
                <c:pt idx="20">
                  <c:v>228.95771780473743</c:v>
                </c:pt>
                <c:pt idx="21">
                  <c:v>229.44411417456766</c:v>
                </c:pt>
                <c:pt idx="22">
                  <c:v>228.55297545146749</c:v>
                </c:pt>
                <c:pt idx="23">
                  <c:v>230.59270918645373</c:v>
                </c:pt>
                <c:pt idx="24">
                  <c:v>234.42485338728247</c:v>
                </c:pt>
                <c:pt idx="25">
                  <c:v>238.99678862120729</c:v>
                </c:pt>
                <c:pt idx="26">
                  <c:v>243.62892990291189</c:v>
                </c:pt>
                <c:pt idx="27">
                  <c:v>248.61702048123837</c:v>
                </c:pt>
                <c:pt idx="28">
                  <c:v>253.75717376179088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65-4581-B8A5-2868B110951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Agriculture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Sheet1!$B$1:$AD$1</c:f>
              <c:numCache>
                <c:formatCode>General</c:formatCode>
                <c:ptCount val="2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</c:numCache>
            </c:numRef>
          </c:cat>
          <c:val>
            <c:numRef>
              <c:f>Sheet1!$B$5:$AD$5</c:f>
              <c:numCache>
                <c:formatCode>General</c:formatCode>
                <c:ptCount val="29"/>
                <c:pt idx="0">
                  <c:v>100</c:v>
                </c:pt>
                <c:pt idx="1">
                  <c:v>108.54575910551299</c:v>
                </c:pt>
                <c:pt idx="2">
                  <c:v>132.49063361788768</c:v>
                </c:pt>
                <c:pt idx="3">
                  <c:v>121.29678169306781</c:v>
                </c:pt>
                <c:pt idx="4">
                  <c:v>115.35532568109967</c:v>
                </c:pt>
                <c:pt idx="5">
                  <c:v>119.71195366883026</c:v>
                </c:pt>
                <c:pt idx="6">
                  <c:v>130.37579790004602</c:v>
                </c:pt>
                <c:pt idx="7">
                  <c:v>161.85696395273143</c:v>
                </c:pt>
                <c:pt idx="8">
                  <c:v>172.638388390063</c:v>
                </c:pt>
                <c:pt idx="9">
                  <c:v>161.18848955829711</c:v>
                </c:pt>
                <c:pt idx="10">
                  <c:v>155.54134769173535</c:v>
                </c:pt>
                <c:pt idx="11">
                  <c:v>167.03371274074598</c:v>
                </c:pt>
                <c:pt idx="12">
                  <c:v>181.4629618858531</c:v>
                </c:pt>
                <c:pt idx="13">
                  <c:v>189.75407959660842</c:v>
                </c:pt>
                <c:pt idx="14">
                  <c:v>195.40530365334928</c:v>
                </c:pt>
                <c:pt idx="15">
                  <c:v>207.79494876776366</c:v>
                </c:pt>
                <c:pt idx="16">
                  <c:v>209.10283586252342</c:v>
                </c:pt>
                <c:pt idx="17">
                  <c:v>215.7041669375767</c:v>
                </c:pt>
                <c:pt idx="18">
                  <c:v>198.72723068224619</c:v>
                </c:pt>
                <c:pt idx="19">
                  <c:v>200.00928058622631</c:v>
                </c:pt>
                <c:pt idx="20">
                  <c:v>205.87080521242601</c:v>
                </c:pt>
                <c:pt idx="21">
                  <c:v>200.50515452953377</c:v>
                </c:pt>
                <c:pt idx="22">
                  <c:v>197.92041364750722</c:v>
                </c:pt>
                <c:pt idx="23">
                  <c:v>197.83212984374279</c:v>
                </c:pt>
                <c:pt idx="24">
                  <c:v>199.02207183701569</c:v>
                </c:pt>
                <c:pt idx="25">
                  <c:v>200.24621877748197</c:v>
                </c:pt>
                <c:pt idx="26">
                  <c:v>203.02764197681196</c:v>
                </c:pt>
                <c:pt idx="27">
                  <c:v>206.15050266773483</c:v>
                </c:pt>
                <c:pt idx="28">
                  <c:v>210.00649343780273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65-4581-B8A5-2868B11095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859183648"/>
        <c:axId val="-859182560"/>
      </c:lineChart>
      <c:catAx>
        <c:axId val="-85918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alpha val="7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59182560"/>
        <c:crosses val="autoZero"/>
        <c:auto val="1"/>
        <c:lblAlgn val="ctr"/>
        <c:lblOffset val="100"/>
        <c:noMultiLvlLbl val="0"/>
      </c:catAx>
      <c:valAx>
        <c:axId val="-85918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Index (2000 = 100)</a:t>
                </a:r>
              </a:p>
            </c:rich>
          </c:tx>
          <c:layout>
            <c:manualLayout>
              <c:xMode val="edge"/>
              <c:yMode val="edge"/>
              <c:x val="5.8653843489377185E-3"/>
              <c:y val="1.854588304076265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5918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952500751225415"/>
          <c:w val="0.99702250922066149"/>
          <c:h val="0.120474992487745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07564341965339E-2"/>
          <c:y val="9.3409135064622673E-2"/>
          <c:w val="0.84637394190749937"/>
          <c:h val="0.6556030876671737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'[Figure 4.4.xlsx]Sheet1'!$B$7</c:f>
              <c:strCache>
                <c:ptCount val="1"/>
                <c:pt idx="0">
                  <c:v> Year-on-Year  quarter change (RHS) 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'[Figure 4.4.xlsx]Sheet1'!$C$4:$BD$4</c:f>
              <c:strCache>
                <c:ptCount val="54"/>
                <c:pt idx="0">
                  <c:v>Q1,2005</c:v>
                </c:pt>
                <c:pt idx="1">
                  <c:v>Q2,2005</c:v>
                </c:pt>
                <c:pt idx="2">
                  <c:v>Q3,2005</c:v>
                </c:pt>
                <c:pt idx="3">
                  <c:v>Q4,2005</c:v>
                </c:pt>
                <c:pt idx="4">
                  <c:v>Q1,2006</c:v>
                </c:pt>
                <c:pt idx="5">
                  <c:v>Q2,2006</c:v>
                </c:pt>
                <c:pt idx="6">
                  <c:v>Q3,2006</c:v>
                </c:pt>
                <c:pt idx="7">
                  <c:v>Q4,20006</c:v>
                </c:pt>
                <c:pt idx="8">
                  <c:v>Q1,2007</c:v>
                </c:pt>
                <c:pt idx="9">
                  <c:v>Q2,2007</c:v>
                </c:pt>
                <c:pt idx="10">
                  <c:v>Q3,2007</c:v>
                </c:pt>
                <c:pt idx="11">
                  <c:v>Q4,2007</c:v>
                </c:pt>
                <c:pt idx="12">
                  <c:v>Q1,2008</c:v>
                </c:pt>
                <c:pt idx="13">
                  <c:v>Q2,2008</c:v>
                </c:pt>
                <c:pt idx="14">
                  <c:v>Q3,2008</c:v>
                </c:pt>
                <c:pt idx="15">
                  <c:v>Q4,2008</c:v>
                </c:pt>
                <c:pt idx="16">
                  <c:v>Q1,2009</c:v>
                </c:pt>
                <c:pt idx="17">
                  <c:v>Q2,2009</c:v>
                </c:pt>
                <c:pt idx="18">
                  <c:v>Q3,2009</c:v>
                </c:pt>
                <c:pt idx="19">
                  <c:v>Q4,2009</c:v>
                </c:pt>
                <c:pt idx="20">
                  <c:v>Q1,20101</c:v>
                </c:pt>
                <c:pt idx="21">
                  <c:v>Q2,2010</c:v>
                </c:pt>
                <c:pt idx="22">
                  <c:v>Q32010</c:v>
                </c:pt>
                <c:pt idx="23">
                  <c:v>Q4,2010</c:v>
                </c:pt>
                <c:pt idx="24">
                  <c:v>Q1,2011</c:v>
                </c:pt>
                <c:pt idx="25">
                  <c:v>Q2,2011</c:v>
                </c:pt>
                <c:pt idx="26">
                  <c:v>Q3,2011</c:v>
                </c:pt>
                <c:pt idx="27">
                  <c:v>Q4,2011</c:v>
                </c:pt>
                <c:pt idx="28">
                  <c:v>Q1,2012</c:v>
                </c:pt>
                <c:pt idx="29">
                  <c:v>Q2,2012</c:v>
                </c:pt>
                <c:pt idx="30">
                  <c:v>Q3,2012</c:v>
                </c:pt>
                <c:pt idx="31">
                  <c:v>Q42012</c:v>
                </c:pt>
                <c:pt idx="32">
                  <c:v>Q1,2013</c:v>
                </c:pt>
                <c:pt idx="33">
                  <c:v>Q2,2013</c:v>
                </c:pt>
                <c:pt idx="34">
                  <c:v>Q3,2013</c:v>
                </c:pt>
                <c:pt idx="35">
                  <c:v>Q4,2013</c:v>
                </c:pt>
                <c:pt idx="36">
                  <c:v>Q1,2014</c:v>
                </c:pt>
                <c:pt idx="37">
                  <c:v>Q2,2014</c:v>
                </c:pt>
                <c:pt idx="38">
                  <c:v>Q3,2014</c:v>
                </c:pt>
                <c:pt idx="39">
                  <c:v>Q4,2014</c:v>
                </c:pt>
                <c:pt idx="40">
                  <c:v>Q1,2015</c:v>
                </c:pt>
                <c:pt idx="41">
                  <c:v>Q2,2015</c:v>
                </c:pt>
                <c:pt idx="42">
                  <c:v>Q3,2015</c:v>
                </c:pt>
                <c:pt idx="43">
                  <c:v>Q4,2015</c:v>
                </c:pt>
                <c:pt idx="44">
                  <c:v>Q1,2016</c:v>
                </c:pt>
                <c:pt idx="45">
                  <c:v>Q2,2016</c:v>
                </c:pt>
                <c:pt idx="46">
                  <c:v>Q3,2016</c:v>
                </c:pt>
                <c:pt idx="47">
                  <c:v>Q4,2016</c:v>
                </c:pt>
                <c:pt idx="48">
                  <c:v>Q1,2017</c:v>
                </c:pt>
                <c:pt idx="49">
                  <c:v>Q2,2017</c:v>
                </c:pt>
                <c:pt idx="50">
                  <c:v>Q3,2017</c:v>
                </c:pt>
                <c:pt idx="51">
                  <c:v>Q4,2017</c:v>
                </c:pt>
                <c:pt idx="52">
                  <c:v>Q1,2018</c:v>
                </c:pt>
                <c:pt idx="53">
                  <c:v>Q2,2018</c:v>
                </c:pt>
              </c:strCache>
            </c:strRef>
          </c:cat>
          <c:val>
            <c:numRef>
              <c:f>'[Figure 4.4.xlsx]Sheet1'!$C$7:$BF$7</c:f>
              <c:numCache>
                <c:formatCode>0%</c:formatCode>
                <c:ptCount val="56"/>
                <c:pt idx="0">
                  <c:v>5.2931969397278282E-2</c:v>
                </c:pt>
                <c:pt idx="1">
                  <c:v>4.1259198011221285E-2</c:v>
                </c:pt>
                <c:pt idx="2">
                  <c:v>2.1397181981394987E-2</c:v>
                </c:pt>
                <c:pt idx="3">
                  <c:v>-1.3765479695916696E-3</c:v>
                </c:pt>
                <c:pt idx="4">
                  <c:v>2.7697458001960103E-2</c:v>
                </c:pt>
                <c:pt idx="5">
                  <c:v>-5.4746700723712169E-2</c:v>
                </c:pt>
                <c:pt idx="6">
                  <c:v>-8.9843797399454681E-2</c:v>
                </c:pt>
                <c:pt idx="7">
                  <c:v>-0.1014021105071056</c:v>
                </c:pt>
                <c:pt idx="8">
                  <c:v>-9.4004384935939184E-2</c:v>
                </c:pt>
                <c:pt idx="9">
                  <c:v>2.2016625061121495E-2</c:v>
                </c:pt>
                <c:pt idx="10">
                  <c:v>7.5122369298162142E-2</c:v>
                </c:pt>
                <c:pt idx="11">
                  <c:v>0.13316545241344843</c:v>
                </c:pt>
                <c:pt idx="12">
                  <c:v>0.16448609970062616</c:v>
                </c:pt>
                <c:pt idx="13">
                  <c:v>0.16982238410000444</c:v>
                </c:pt>
                <c:pt idx="14">
                  <c:v>0.23116495687280428</c:v>
                </c:pt>
                <c:pt idx="15">
                  <c:v>0.20852644007301294</c:v>
                </c:pt>
                <c:pt idx="16">
                  <c:v>0.11796231208435384</c:v>
                </c:pt>
                <c:pt idx="17">
                  <c:v>2.4705100923750646E-2</c:v>
                </c:pt>
                <c:pt idx="18">
                  <c:v>-7.6171537762020361E-2</c:v>
                </c:pt>
                <c:pt idx="19">
                  <c:v>-0.12301114391071388</c:v>
                </c:pt>
                <c:pt idx="20">
                  <c:v>-9.8432064474676478E-2</c:v>
                </c:pt>
                <c:pt idx="21">
                  <c:v>-3.0951594994448321E-2</c:v>
                </c:pt>
                <c:pt idx="22">
                  <c:v>3.9159187970955418E-2</c:v>
                </c:pt>
                <c:pt idx="23">
                  <c:v>9.0219967892338451E-2</c:v>
                </c:pt>
                <c:pt idx="24">
                  <c:v>7.9621478943099649E-2</c:v>
                </c:pt>
                <c:pt idx="25">
                  <c:v>3.4674652231540225E-2</c:v>
                </c:pt>
                <c:pt idx="26">
                  <c:v>-4.1337673938980149E-3</c:v>
                </c:pt>
                <c:pt idx="27">
                  <c:v>-2.5651114308365346E-2</c:v>
                </c:pt>
                <c:pt idx="28">
                  <c:v>-1.9525283190849767E-2</c:v>
                </c:pt>
                <c:pt idx="29">
                  <c:v>1.3166204248263137E-2</c:v>
                </c:pt>
                <c:pt idx="30">
                  <c:v>2.9608837650316858E-2</c:v>
                </c:pt>
                <c:pt idx="31">
                  <c:v>4.8228933743980469E-2</c:v>
                </c:pt>
                <c:pt idx="32">
                  <c:v>4.1834479408139585E-2</c:v>
                </c:pt>
                <c:pt idx="33">
                  <c:v>2.7216169589261326E-2</c:v>
                </c:pt>
                <c:pt idx="34">
                  <c:v>3.5962420863524892E-2</c:v>
                </c:pt>
                <c:pt idx="35">
                  <c:v>4.0896911780771379E-2</c:v>
                </c:pt>
                <c:pt idx="36">
                  <c:v>5.491253774391433E-2</c:v>
                </c:pt>
                <c:pt idx="37">
                  <c:v>6.8873391329355133E-2</c:v>
                </c:pt>
                <c:pt idx="38">
                  <c:v>7.524005051467117E-2</c:v>
                </c:pt>
                <c:pt idx="39">
                  <c:v>7.4794890951449214E-2</c:v>
                </c:pt>
                <c:pt idx="40">
                  <c:v>3.0541578895667904E-2</c:v>
                </c:pt>
                <c:pt idx="41">
                  <c:v>-4.0121181465477926E-2</c:v>
                </c:pt>
                <c:pt idx="42">
                  <c:v>-9.2667198580629578E-2</c:v>
                </c:pt>
                <c:pt idx="43">
                  <c:v>-0.12696842300022618</c:v>
                </c:pt>
                <c:pt idx="44">
                  <c:v>-0.128104173672212</c:v>
                </c:pt>
                <c:pt idx="45">
                  <c:v>-0.10459914452772436</c:v>
                </c:pt>
                <c:pt idx="46">
                  <c:v>-8.6016606572338075E-2</c:v>
                </c:pt>
                <c:pt idx="47">
                  <c:v>-7.9635598333995625E-2</c:v>
                </c:pt>
                <c:pt idx="48" formatCode="0.0%">
                  <c:v>6.4987321398747551E-3</c:v>
                </c:pt>
                <c:pt idx="49" formatCode="0.0%">
                  <c:v>0.12218065707711796</c:v>
                </c:pt>
                <c:pt idx="50" formatCode="0.0%">
                  <c:v>0.23649397094660873</c:v>
                </c:pt>
                <c:pt idx="51" formatCode="0.0%">
                  <c:v>0.3530926186516567</c:v>
                </c:pt>
                <c:pt idx="52" formatCode="0.0%">
                  <c:v>0.1550831988172641</c:v>
                </c:pt>
                <c:pt idx="53" formatCode="0.0%">
                  <c:v>-2.0224562382313811E-2</c:v>
                </c:pt>
                <c:pt idx="54">
                  <c:v>-0.1090053550654074</c:v>
                </c:pt>
                <c:pt idx="55">
                  <c:v>-0.17236222710495136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3-45F5-BA08-BF1B014EE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-1049847728"/>
        <c:axId val="-775168512"/>
      </c:barChart>
      <c:lineChart>
        <c:grouping val="standard"/>
        <c:varyColors val="0"/>
        <c:ser>
          <c:idx val="0"/>
          <c:order val="0"/>
          <c:tx>
            <c:strRef>
              <c:f>'[Figure 4.4.xlsx]Sheet1'!$B$5</c:f>
              <c:strCache>
                <c:ptCount val="1"/>
                <c:pt idx="0">
                  <c:v>Agriculture Gross Value added (R Million): Real 2010 (LHS)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'[Figure 4.4.xlsx]Sheet1'!$C$4:$BF$4</c:f>
              <c:strCache>
                <c:ptCount val="56"/>
                <c:pt idx="0">
                  <c:v>Q1,2005</c:v>
                </c:pt>
                <c:pt idx="1">
                  <c:v>Q2,2005</c:v>
                </c:pt>
                <c:pt idx="2">
                  <c:v>Q3,2005</c:v>
                </c:pt>
                <c:pt idx="3">
                  <c:v>Q4,2005</c:v>
                </c:pt>
                <c:pt idx="4">
                  <c:v>Q1,2006</c:v>
                </c:pt>
                <c:pt idx="5">
                  <c:v>Q2,2006</c:v>
                </c:pt>
                <c:pt idx="6">
                  <c:v>Q3,2006</c:v>
                </c:pt>
                <c:pt idx="7">
                  <c:v>Q4,20006</c:v>
                </c:pt>
                <c:pt idx="8">
                  <c:v>Q1,2007</c:v>
                </c:pt>
                <c:pt idx="9">
                  <c:v>Q2,2007</c:v>
                </c:pt>
                <c:pt idx="10">
                  <c:v>Q3,2007</c:v>
                </c:pt>
                <c:pt idx="11">
                  <c:v>Q4,2007</c:v>
                </c:pt>
                <c:pt idx="12">
                  <c:v>Q1,2008</c:v>
                </c:pt>
                <c:pt idx="13">
                  <c:v>Q2,2008</c:v>
                </c:pt>
                <c:pt idx="14">
                  <c:v>Q3,2008</c:v>
                </c:pt>
                <c:pt idx="15">
                  <c:v>Q4,2008</c:v>
                </c:pt>
                <c:pt idx="16">
                  <c:v>Q1,2009</c:v>
                </c:pt>
                <c:pt idx="17">
                  <c:v>Q2,2009</c:v>
                </c:pt>
                <c:pt idx="18">
                  <c:v>Q3,2009</c:v>
                </c:pt>
                <c:pt idx="19">
                  <c:v>Q4,2009</c:v>
                </c:pt>
                <c:pt idx="20">
                  <c:v>Q1,20101</c:v>
                </c:pt>
                <c:pt idx="21">
                  <c:v>Q2,2010</c:v>
                </c:pt>
                <c:pt idx="22">
                  <c:v>Q32010</c:v>
                </c:pt>
                <c:pt idx="23">
                  <c:v>Q4,2010</c:v>
                </c:pt>
                <c:pt idx="24">
                  <c:v>Q1,2011</c:v>
                </c:pt>
                <c:pt idx="25">
                  <c:v>Q2,2011</c:v>
                </c:pt>
                <c:pt idx="26">
                  <c:v>Q3,2011</c:v>
                </c:pt>
                <c:pt idx="27">
                  <c:v>Q4,2011</c:v>
                </c:pt>
                <c:pt idx="28">
                  <c:v>Q1,2012</c:v>
                </c:pt>
                <c:pt idx="29">
                  <c:v>Q2,2012</c:v>
                </c:pt>
                <c:pt idx="30">
                  <c:v>Q3,2012</c:v>
                </c:pt>
                <c:pt idx="31">
                  <c:v>Q42012</c:v>
                </c:pt>
                <c:pt idx="32">
                  <c:v>Q1,2013</c:v>
                </c:pt>
                <c:pt idx="33">
                  <c:v>Q2,2013</c:v>
                </c:pt>
                <c:pt idx="34">
                  <c:v>Q3,2013</c:v>
                </c:pt>
                <c:pt idx="35">
                  <c:v>Q4,2013</c:v>
                </c:pt>
                <c:pt idx="36">
                  <c:v>Q1,2014</c:v>
                </c:pt>
                <c:pt idx="37">
                  <c:v>Q2,2014</c:v>
                </c:pt>
                <c:pt idx="38">
                  <c:v>Q3,2014</c:v>
                </c:pt>
                <c:pt idx="39">
                  <c:v>Q4,2014</c:v>
                </c:pt>
                <c:pt idx="40">
                  <c:v>Q1,2015</c:v>
                </c:pt>
                <c:pt idx="41">
                  <c:v>Q2,2015</c:v>
                </c:pt>
                <c:pt idx="42">
                  <c:v>Q3,2015</c:v>
                </c:pt>
                <c:pt idx="43">
                  <c:v>Q4,2015</c:v>
                </c:pt>
                <c:pt idx="44">
                  <c:v>Q1,2016</c:v>
                </c:pt>
                <c:pt idx="45">
                  <c:v>Q2,2016</c:v>
                </c:pt>
                <c:pt idx="46">
                  <c:v>Q3,2016</c:v>
                </c:pt>
                <c:pt idx="47">
                  <c:v>Q4,2016</c:v>
                </c:pt>
                <c:pt idx="48">
                  <c:v>Q1,2017</c:v>
                </c:pt>
                <c:pt idx="49">
                  <c:v>Q2,2017</c:v>
                </c:pt>
                <c:pt idx="50">
                  <c:v>Q3,2017</c:v>
                </c:pt>
                <c:pt idx="51">
                  <c:v>Q4,2017</c:v>
                </c:pt>
                <c:pt idx="52">
                  <c:v>Q1,2018</c:v>
                </c:pt>
                <c:pt idx="53">
                  <c:v>Q2,2018</c:v>
                </c:pt>
                <c:pt idx="54">
                  <c:v>Q3, 2018</c:v>
                </c:pt>
                <c:pt idx="55">
                  <c:v>Q4, 2018</c:v>
                </c:pt>
              </c:strCache>
            </c:strRef>
          </c:cat>
          <c:val>
            <c:numRef>
              <c:f>'[Figure 4.4.xlsx]Sheet1'!$C$5:$BF$5</c:f>
              <c:numCache>
                <c:formatCode>_ * #\ ##0_ ;_ * \-#\ ##0_ ;_ * "-"??_ ;_ @_ </c:formatCode>
                <c:ptCount val="56"/>
                <c:pt idx="0">
                  <c:v>57.651499999999999</c:v>
                </c:pt>
                <c:pt idx="1">
                  <c:v>57.5505</c:v>
                </c:pt>
                <c:pt idx="2">
                  <c:v>57.687899999999999</c:v>
                </c:pt>
                <c:pt idx="3">
                  <c:v>57.890999999999998</c:v>
                </c:pt>
                <c:pt idx="4">
                  <c:v>59.2483</c:v>
                </c:pt>
                <c:pt idx="5">
                  <c:v>54.399799999999999</c:v>
                </c:pt>
                <c:pt idx="6">
                  <c:v>52.505000000000003</c:v>
                </c:pt>
                <c:pt idx="7">
                  <c:v>52.021000000000001</c:v>
                </c:pt>
                <c:pt idx="8">
                  <c:v>53.678699999999999</c:v>
                </c:pt>
                <c:pt idx="9">
                  <c:v>55.597499999999997</c:v>
                </c:pt>
                <c:pt idx="10">
                  <c:v>56.449300000000001</c:v>
                </c:pt>
                <c:pt idx="11">
                  <c:v>58.948399999999999</c:v>
                </c:pt>
                <c:pt idx="12">
                  <c:v>62.508099999999999</c:v>
                </c:pt>
                <c:pt idx="13">
                  <c:v>65.039199999999994</c:v>
                </c:pt>
                <c:pt idx="14">
                  <c:v>69.498400000000004</c:v>
                </c:pt>
                <c:pt idx="15">
                  <c:v>71.240700000000004</c:v>
                </c:pt>
                <c:pt idx="16">
                  <c:v>69.881699999999995</c:v>
                </c:pt>
                <c:pt idx="17">
                  <c:v>66.646000000000001</c:v>
                </c:pt>
                <c:pt idx="18">
                  <c:v>64.204599999999999</c:v>
                </c:pt>
                <c:pt idx="19">
                  <c:v>62.4773</c:v>
                </c:pt>
                <c:pt idx="20">
                  <c:v>63.003100000000003</c:v>
                </c:pt>
                <c:pt idx="21">
                  <c:v>64.583200000000005</c:v>
                </c:pt>
                <c:pt idx="22">
                  <c:v>66.718800000000002</c:v>
                </c:pt>
                <c:pt idx="23">
                  <c:v>68.114000000000004</c:v>
                </c:pt>
                <c:pt idx="24">
                  <c:v>68.019499999999994</c:v>
                </c:pt>
                <c:pt idx="25">
                  <c:v>66.822599999999994</c:v>
                </c:pt>
                <c:pt idx="26">
                  <c:v>66.442999999999998</c:v>
                </c:pt>
                <c:pt idx="27">
                  <c:v>66.366799999999998</c:v>
                </c:pt>
                <c:pt idx="28">
                  <c:v>66.691400000000002</c:v>
                </c:pt>
                <c:pt idx="29">
                  <c:v>67.702399999999997</c:v>
                </c:pt>
                <c:pt idx="30">
                  <c:v>68.410300000000007</c:v>
                </c:pt>
                <c:pt idx="31">
                  <c:v>69.567599999999999</c:v>
                </c:pt>
                <c:pt idx="32">
                  <c:v>69.481399999999994</c:v>
                </c:pt>
                <c:pt idx="33">
                  <c:v>69.545000000000002</c:v>
                </c:pt>
                <c:pt idx="34">
                  <c:v>70.870500000000007</c:v>
                </c:pt>
                <c:pt idx="35">
                  <c:v>72.412700000000001</c:v>
                </c:pt>
                <c:pt idx="36">
                  <c:v>73.296800000000005</c:v>
                </c:pt>
                <c:pt idx="37">
                  <c:v>74.334800000000001</c:v>
                </c:pt>
                <c:pt idx="38">
                  <c:v>76.202799999999996</c:v>
                </c:pt>
                <c:pt idx="39">
                  <c:v>77.828800000000001</c:v>
                </c:pt>
                <c:pt idx="40">
                  <c:v>75.535399999999996</c:v>
                </c:pt>
                <c:pt idx="41">
                  <c:v>71.352400000000003</c:v>
                </c:pt>
                <c:pt idx="42">
                  <c:v>69.141300000000001</c:v>
                </c:pt>
                <c:pt idx="43">
                  <c:v>67.947000000000003</c:v>
                </c:pt>
                <c:pt idx="44">
                  <c:v>65.858999999999995</c:v>
                </c:pt>
                <c:pt idx="45" formatCode="General">
                  <c:v>63.889000000000003</c:v>
                </c:pt>
                <c:pt idx="46" formatCode="General">
                  <c:v>63.194000000000003</c:v>
                </c:pt>
                <c:pt idx="47" formatCode="General">
                  <c:v>62.536000000000001</c:v>
                </c:pt>
                <c:pt idx="48" formatCode="General">
                  <c:v>66.287000000000006</c:v>
                </c:pt>
                <c:pt idx="49" formatCode=".0">
                  <c:v>71.694999999999993</c:v>
                </c:pt>
                <c:pt idx="50" formatCode="General">
                  <c:v>78.138999999999996</c:v>
                </c:pt>
                <c:pt idx="51" formatCode="General">
                  <c:v>84.617000000000004</c:v>
                </c:pt>
                <c:pt idx="52" formatCode="#,##0">
                  <c:v>76.566999999999993</c:v>
                </c:pt>
                <c:pt idx="53" formatCode="#,##0">
                  <c:v>70.245000000000005</c:v>
                </c:pt>
                <c:pt idx="54" formatCode="#,##0">
                  <c:v>72.378</c:v>
                </c:pt>
                <c:pt idx="55" formatCode="#,##0">
                  <c:v>73.759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D63-45F5-BA08-BF1B014EE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59184192"/>
        <c:axId val="-775165248"/>
      </c:lineChart>
      <c:catAx>
        <c:axId val="-85918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775165248"/>
        <c:crosses val="autoZero"/>
        <c:auto val="1"/>
        <c:lblAlgn val="ctr"/>
        <c:lblOffset val="100"/>
        <c:tickLblSkip val="6"/>
        <c:tickMarkSkip val="6"/>
        <c:noMultiLvlLbl val="0"/>
      </c:catAx>
      <c:valAx>
        <c:axId val="-775165248"/>
        <c:scaling>
          <c:orientation val="minMax"/>
        </c:scaling>
        <c:delete val="0"/>
        <c:axPos val="l"/>
        <c:numFmt formatCode="_ * #\ ##0_ ;_ * \-#\ ##0_ ;_ * &quot;-&quot;??_ ;_ @_ " sourceLinked="1"/>
        <c:majorTickMark val="out"/>
        <c:minorTickMark val="none"/>
        <c:tickLblPos val="nextTo"/>
        <c:spPr>
          <a:noFill/>
          <a:ln w="31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59184192"/>
        <c:crosses val="autoZero"/>
        <c:crossBetween val="between"/>
      </c:valAx>
      <c:valAx>
        <c:axId val="-775168512"/>
        <c:scaling>
          <c:orientation val="minMax"/>
          <c:max val="0.30000000000000004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049847728"/>
        <c:crosses val="max"/>
        <c:crossBetween val="between"/>
        <c:majorUnit val="0.1"/>
      </c:valAx>
      <c:catAx>
        <c:axId val="-1049847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775168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7.4000092096922113E-2"/>
          <c:y val="0.88057609271724491"/>
          <c:w val="0.8999999569640551"/>
          <c:h val="0.119423806221422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170644054108628E-2"/>
          <c:y val="0.12882738739596097"/>
          <c:w val="0.9192738138501918"/>
          <c:h val="0.68368525193406537"/>
        </c:manualLayout>
      </c:layout>
      <c:areaChart>
        <c:grouping val="standard"/>
        <c:varyColors val="0"/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ACI!$C$2:$C$75</c:f>
              <c:numCache>
                <c:formatCode>dd\-mmm\-yyyy</c:formatCode>
                <c:ptCount val="74"/>
                <c:pt idx="0">
                  <c:v>36981</c:v>
                </c:pt>
                <c:pt idx="1">
                  <c:v>37072</c:v>
                </c:pt>
                <c:pt idx="2">
                  <c:v>37164</c:v>
                </c:pt>
                <c:pt idx="3">
                  <c:v>37256</c:v>
                </c:pt>
                <c:pt idx="4">
                  <c:v>37346</c:v>
                </c:pt>
                <c:pt idx="5">
                  <c:v>37437</c:v>
                </c:pt>
                <c:pt idx="6">
                  <c:v>37529</c:v>
                </c:pt>
                <c:pt idx="7">
                  <c:v>37621</c:v>
                </c:pt>
                <c:pt idx="8">
                  <c:v>37711</c:v>
                </c:pt>
                <c:pt idx="9">
                  <c:v>37802</c:v>
                </c:pt>
                <c:pt idx="10">
                  <c:v>37894</c:v>
                </c:pt>
                <c:pt idx="11">
                  <c:v>37986</c:v>
                </c:pt>
                <c:pt idx="12">
                  <c:v>38077</c:v>
                </c:pt>
                <c:pt idx="13">
                  <c:v>38168</c:v>
                </c:pt>
                <c:pt idx="14">
                  <c:v>38260</c:v>
                </c:pt>
                <c:pt idx="15">
                  <c:v>38352</c:v>
                </c:pt>
                <c:pt idx="16">
                  <c:v>38442</c:v>
                </c:pt>
                <c:pt idx="17">
                  <c:v>38533</c:v>
                </c:pt>
                <c:pt idx="18">
                  <c:v>38625</c:v>
                </c:pt>
                <c:pt idx="19">
                  <c:v>38717</c:v>
                </c:pt>
                <c:pt idx="20">
                  <c:v>38807</c:v>
                </c:pt>
                <c:pt idx="21">
                  <c:v>38898</c:v>
                </c:pt>
                <c:pt idx="22">
                  <c:v>38990</c:v>
                </c:pt>
                <c:pt idx="23">
                  <c:v>39082</c:v>
                </c:pt>
                <c:pt idx="24">
                  <c:v>39172</c:v>
                </c:pt>
                <c:pt idx="25">
                  <c:v>39263</c:v>
                </c:pt>
                <c:pt idx="26">
                  <c:v>39355</c:v>
                </c:pt>
                <c:pt idx="27">
                  <c:v>39447</c:v>
                </c:pt>
                <c:pt idx="28">
                  <c:v>39538</c:v>
                </c:pt>
                <c:pt idx="29">
                  <c:v>39629</c:v>
                </c:pt>
                <c:pt idx="30">
                  <c:v>39721</c:v>
                </c:pt>
                <c:pt idx="31">
                  <c:v>39813</c:v>
                </c:pt>
                <c:pt idx="32">
                  <c:v>39903</c:v>
                </c:pt>
                <c:pt idx="33">
                  <c:v>39994</c:v>
                </c:pt>
                <c:pt idx="34">
                  <c:v>40086</c:v>
                </c:pt>
                <c:pt idx="35">
                  <c:v>40178</c:v>
                </c:pt>
                <c:pt idx="36">
                  <c:v>40268</c:v>
                </c:pt>
                <c:pt idx="37">
                  <c:v>40359</c:v>
                </c:pt>
                <c:pt idx="38">
                  <c:v>40451</c:v>
                </c:pt>
                <c:pt idx="39">
                  <c:v>40543</c:v>
                </c:pt>
                <c:pt idx="40">
                  <c:v>40633</c:v>
                </c:pt>
                <c:pt idx="41">
                  <c:v>40724</c:v>
                </c:pt>
                <c:pt idx="42">
                  <c:v>40816</c:v>
                </c:pt>
                <c:pt idx="43">
                  <c:v>40908</c:v>
                </c:pt>
                <c:pt idx="44">
                  <c:v>40999</c:v>
                </c:pt>
                <c:pt idx="45">
                  <c:v>41090</c:v>
                </c:pt>
                <c:pt idx="46">
                  <c:v>41182</c:v>
                </c:pt>
                <c:pt idx="47">
                  <c:v>41274</c:v>
                </c:pt>
                <c:pt idx="48">
                  <c:v>41364</c:v>
                </c:pt>
                <c:pt idx="49">
                  <c:v>41455</c:v>
                </c:pt>
                <c:pt idx="50">
                  <c:v>41547</c:v>
                </c:pt>
                <c:pt idx="51">
                  <c:v>41639</c:v>
                </c:pt>
                <c:pt idx="52">
                  <c:v>41729</c:v>
                </c:pt>
                <c:pt idx="53">
                  <c:v>41820</c:v>
                </c:pt>
                <c:pt idx="54">
                  <c:v>41912</c:v>
                </c:pt>
                <c:pt idx="55">
                  <c:v>42004</c:v>
                </c:pt>
                <c:pt idx="56">
                  <c:v>42094</c:v>
                </c:pt>
                <c:pt idx="57">
                  <c:v>42185</c:v>
                </c:pt>
                <c:pt idx="58">
                  <c:v>42277</c:v>
                </c:pt>
                <c:pt idx="59">
                  <c:v>42369</c:v>
                </c:pt>
                <c:pt idx="60">
                  <c:v>42460</c:v>
                </c:pt>
                <c:pt idx="61">
                  <c:v>42551</c:v>
                </c:pt>
                <c:pt idx="62">
                  <c:v>42643</c:v>
                </c:pt>
                <c:pt idx="63">
                  <c:v>42735</c:v>
                </c:pt>
                <c:pt idx="64">
                  <c:v>42825</c:v>
                </c:pt>
                <c:pt idx="65">
                  <c:v>42916</c:v>
                </c:pt>
                <c:pt idx="66">
                  <c:v>43008</c:v>
                </c:pt>
                <c:pt idx="67">
                  <c:v>43100</c:v>
                </c:pt>
                <c:pt idx="68">
                  <c:v>43190</c:v>
                </c:pt>
                <c:pt idx="69">
                  <c:v>43281</c:v>
                </c:pt>
                <c:pt idx="70">
                  <c:v>43373</c:v>
                </c:pt>
                <c:pt idx="71">
                  <c:v>43465</c:v>
                </c:pt>
                <c:pt idx="72">
                  <c:v>43555</c:v>
                </c:pt>
                <c:pt idx="73">
                  <c:v>43646</c:v>
                </c:pt>
              </c:numCache>
            </c:numRef>
          </c:cat>
          <c:val>
            <c:numRef>
              <c:f>ACI!$F$2:$F$75</c:f>
              <c:numCache>
                <c:formatCode>General</c:formatCode>
                <c:ptCount val="74"/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  <c:pt idx="60">
                  <c:v>100</c:v>
                </c:pt>
                <c:pt idx="6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6C-45A9-B7E4-364FB3CB4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49845552"/>
        <c:axId val="-681839216"/>
      </c:areaChart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ACI!$C$2:$C$75</c:f>
              <c:numCache>
                <c:formatCode>dd\-mmm\-yyyy</c:formatCode>
                <c:ptCount val="74"/>
                <c:pt idx="0">
                  <c:v>36981</c:v>
                </c:pt>
                <c:pt idx="1">
                  <c:v>37072</c:v>
                </c:pt>
                <c:pt idx="2">
                  <c:v>37164</c:v>
                </c:pt>
                <c:pt idx="3">
                  <c:v>37256</c:v>
                </c:pt>
                <c:pt idx="4">
                  <c:v>37346</c:v>
                </c:pt>
                <c:pt idx="5">
                  <c:v>37437</c:v>
                </c:pt>
                <c:pt idx="6">
                  <c:v>37529</c:v>
                </c:pt>
                <c:pt idx="7">
                  <c:v>37621</c:v>
                </c:pt>
                <c:pt idx="8">
                  <c:v>37711</c:v>
                </c:pt>
                <c:pt idx="9">
                  <c:v>37802</c:v>
                </c:pt>
                <c:pt idx="10">
                  <c:v>37894</c:v>
                </c:pt>
                <c:pt idx="11">
                  <c:v>37986</c:v>
                </c:pt>
                <c:pt idx="12">
                  <c:v>38077</c:v>
                </c:pt>
                <c:pt idx="13">
                  <c:v>38168</c:v>
                </c:pt>
                <c:pt idx="14">
                  <c:v>38260</c:v>
                </c:pt>
                <c:pt idx="15">
                  <c:v>38352</c:v>
                </c:pt>
                <c:pt idx="16">
                  <c:v>38442</c:v>
                </c:pt>
                <c:pt idx="17">
                  <c:v>38533</c:v>
                </c:pt>
                <c:pt idx="18">
                  <c:v>38625</c:v>
                </c:pt>
                <c:pt idx="19">
                  <c:v>38717</c:v>
                </c:pt>
                <c:pt idx="20">
                  <c:v>38807</c:v>
                </c:pt>
                <c:pt idx="21">
                  <c:v>38898</c:v>
                </c:pt>
                <c:pt idx="22">
                  <c:v>38990</c:v>
                </c:pt>
                <c:pt idx="23">
                  <c:v>39082</c:v>
                </c:pt>
                <c:pt idx="24">
                  <c:v>39172</c:v>
                </c:pt>
                <c:pt idx="25">
                  <c:v>39263</c:v>
                </c:pt>
                <c:pt idx="26">
                  <c:v>39355</c:v>
                </c:pt>
                <c:pt idx="27">
                  <c:v>39447</c:v>
                </c:pt>
                <c:pt idx="28">
                  <c:v>39538</c:v>
                </c:pt>
                <c:pt idx="29">
                  <c:v>39629</c:v>
                </c:pt>
                <c:pt idx="30">
                  <c:v>39721</c:v>
                </c:pt>
                <c:pt idx="31">
                  <c:v>39813</c:v>
                </c:pt>
                <c:pt idx="32">
                  <c:v>39903</c:v>
                </c:pt>
                <c:pt idx="33">
                  <c:v>39994</c:v>
                </c:pt>
                <c:pt idx="34">
                  <c:v>40086</c:v>
                </c:pt>
                <c:pt idx="35">
                  <c:v>40178</c:v>
                </c:pt>
                <c:pt idx="36">
                  <c:v>40268</c:v>
                </c:pt>
                <c:pt idx="37">
                  <c:v>40359</c:v>
                </c:pt>
                <c:pt idx="38">
                  <c:v>40451</c:v>
                </c:pt>
                <c:pt idx="39">
                  <c:v>40543</c:v>
                </c:pt>
                <c:pt idx="40">
                  <c:v>40633</c:v>
                </c:pt>
                <c:pt idx="41">
                  <c:v>40724</c:v>
                </c:pt>
                <c:pt idx="42">
                  <c:v>40816</c:v>
                </c:pt>
                <c:pt idx="43">
                  <c:v>40908</c:v>
                </c:pt>
                <c:pt idx="44">
                  <c:v>40999</c:v>
                </c:pt>
                <c:pt idx="45">
                  <c:v>41090</c:v>
                </c:pt>
                <c:pt idx="46">
                  <c:v>41182</c:v>
                </c:pt>
                <c:pt idx="47">
                  <c:v>41274</c:v>
                </c:pt>
                <c:pt idx="48">
                  <c:v>41364</c:v>
                </c:pt>
                <c:pt idx="49">
                  <c:v>41455</c:v>
                </c:pt>
                <c:pt idx="50">
                  <c:v>41547</c:v>
                </c:pt>
                <c:pt idx="51">
                  <c:v>41639</c:v>
                </c:pt>
                <c:pt idx="52">
                  <c:v>41729</c:v>
                </c:pt>
                <c:pt idx="53">
                  <c:v>41820</c:v>
                </c:pt>
                <c:pt idx="54">
                  <c:v>41912</c:v>
                </c:pt>
                <c:pt idx="55">
                  <c:v>42004</c:v>
                </c:pt>
                <c:pt idx="56">
                  <c:v>42094</c:v>
                </c:pt>
                <c:pt idx="57">
                  <c:v>42185</c:v>
                </c:pt>
                <c:pt idx="58">
                  <c:v>42277</c:v>
                </c:pt>
                <c:pt idx="59">
                  <c:v>42369</c:v>
                </c:pt>
                <c:pt idx="60">
                  <c:v>42460</c:v>
                </c:pt>
                <c:pt idx="61">
                  <c:v>42551</c:v>
                </c:pt>
                <c:pt idx="62">
                  <c:v>42643</c:v>
                </c:pt>
                <c:pt idx="63">
                  <c:v>42735</c:v>
                </c:pt>
                <c:pt idx="64">
                  <c:v>42825</c:v>
                </c:pt>
                <c:pt idx="65">
                  <c:v>42916</c:v>
                </c:pt>
                <c:pt idx="66">
                  <c:v>43008</c:v>
                </c:pt>
                <c:pt idx="67">
                  <c:v>43100</c:v>
                </c:pt>
                <c:pt idx="68">
                  <c:v>43190</c:v>
                </c:pt>
                <c:pt idx="69">
                  <c:v>43281</c:v>
                </c:pt>
                <c:pt idx="70">
                  <c:v>43373</c:v>
                </c:pt>
                <c:pt idx="71">
                  <c:v>43465</c:v>
                </c:pt>
                <c:pt idx="72">
                  <c:v>43555</c:v>
                </c:pt>
                <c:pt idx="73">
                  <c:v>43646</c:v>
                </c:pt>
              </c:numCache>
            </c:numRef>
          </c:cat>
          <c:val>
            <c:numRef>
              <c:f>ACI!$D$2:$D$75</c:f>
              <c:numCache>
                <c:formatCode>0</c:formatCode>
                <c:ptCount val="74"/>
                <c:pt idx="0">
                  <c:v>51.632640321213707</c:v>
                </c:pt>
                <c:pt idx="1">
                  <c:v>50.480117835163156</c:v>
                </c:pt>
                <c:pt idx="2">
                  <c:v>56.974351845404115</c:v>
                </c:pt>
                <c:pt idx="3">
                  <c:v>57.943668967692275</c:v>
                </c:pt>
                <c:pt idx="4">
                  <c:v>62.19</c:v>
                </c:pt>
                <c:pt idx="5">
                  <c:v>57.58</c:v>
                </c:pt>
                <c:pt idx="6">
                  <c:v>63.02</c:v>
                </c:pt>
                <c:pt idx="7">
                  <c:v>66.762230622790085</c:v>
                </c:pt>
                <c:pt idx="8">
                  <c:v>53.70790070271223</c:v>
                </c:pt>
                <c:pt idx="9">
                  <c:v>43.179858037096089</c:v>
                </c:pt>
                <c:pt idx="10">
                  <c:v>39.605981763471632</c:v>
                </c:pt>
                <c:pt idx="11">
                  <c:v>38.619999999999997</c:v>
                </c:pt>
                <c:pt idx="12">
                  <c:v>41.051408969424244</c:v>
                </c:pt>
                <c:pt idx="13">
                  <c:v>47.72</c:v>
                </c:pt>
                <c:pt idx="14">
                  <c:v>50.262288390155412</c:v>
                </c:pt>
                <c:pt idx="15">
                  <c:v>50.840365482853066</c:v>
                </c:pt>
                <c:pt idx="16">
                  <c:v>40.266464813876816</c:v>
                </c:pt>
                <c:pt idx="17">
                  <c:v>35.841449152248636</c:v>
                </c:pt>
                <c:pt idx="18">
                  <c:v>35.279081118682733</c:v>
                </c:pt>
                <c:pt idx="19">
                  <c:v>40.499237055888152</c:v>
                </c:pt>
                <c:pt idx="20">
                  <c:v>46.818371009109995</c:v>
                </c:pt>
                <c:pt idx="21">
                  <c:v>43.198793634266877</c:v>
                </c:pt>
                <c:pt idx="22">
                  <c:v>41.65362987944269</c:v>
                </c:pt>
                <c:pt idx="23">
                  <c:v>61.901373369452251</c:v>
                </c:pt>
                <c:pt idx="24">
                  <c:v>60.91</c:v>
                </c:pt>
                <c:pt idx="25">
                  <c:v>49.87587346256781</c:v>
                </c:pt>
                <c:pt idx="26">
                  <c:v>53.159222410662387</c:v>
                </c:pt>
                <c:pt idx="27">
                  <c:v>56.035890089958393</c:v>
                </c:pt>
                <c:pt idx="28">
                  <c:v>55.297211544328526</c:v>
                </c:pt>
                <c:pt idx="29">
                  <c:v>54.140189848591838</c:v>
                </c:pt>
                <c:pt idx="30">
                  <c:v>53.347311666916283</c:v>
                </c:pt>
                <c:pt idx="31">
                  <c:v>44.22783272883553</c:v>
                </c:pt>
                <c:pt idx="32">
                  <c:v>39.029307205410568</c:v>
                </c:pt>
                <c:pt idx="33">
                  <c:v>37.879715206957172</c:v>
                </c:pt>
                <c:pt idx="34">
                  <c:v>34.62278034264282</c:v>
                </c:pt>
                <c:pt idx="35">
                  <c:v>39.55329239678499</c:v>
                </c:pt>
                <c:pt idx="36">
                  <c:v>43.352316329415551</c:v>
                </c:pt>
                <c:pt idx="37">
                  <c:v>55.777106304778044</c:v>
                </c:pt>
                <c:pt idx="38">
                  <c:v>53.100465034658242</c:v>
                </c:pt>
                <c:pt idx="39">
                  <c:v>55.128210794160971</c:v>
                </c:pt>
                <c:pt idx="40">
                  <c:v>62.062878145320866</c:v>
                </c:pt>
                <c:pt idx="41">
                  <c:v>62.74346904156063</c:v>
                </c:pt>
                <c:pt idx="42">
                  <c:v>56.92395038167939</c:v>
                </c:pt>
                <c:pt idx="43">
                  <c:v>51.253389233475524</c:v>
                </c:pt>
                <c:pt idx="44">
                  <c:v>64.010531901865548</c:v>
                </c:pt>
                <c:pt idx="45">
                  <c:v>59.636167656205821</c:v>
                </c:pt>
                <c:pt idx="46">
                  <c:v>62.963640016070713</c:v>
                </c:pt>
                <c:pt idx="47">
                  <c:v>64.34875954198472</c:v>
                </c:pt>
                <c:pt idx="48">
                  <c:v>54.688856458613969</c:v>
                </c:pt>
                <c:pt idx="49">
                  <c:v>56.662113298513447</c:v>
                </c:pt>
                <c:pt idx="50">
                  <c:v>50.162633670940806</c:v>
                </c:pt>
                <c:pt idx="51">
                  <c:v>56.321580031503679</c:v>
                </c:pt>
                <c:pt idx="52">
                  <c:v>52.329479256960177</c:v>
                </c:pt>
                <c:pt idx="53">
                  <c:v>67.215373473007062</c:v>
                </c:pt>
                <c:pt idx="54">
                  <c:v>62.711224201300531</c:v>
                </c:pt>
                <c:pt idx="55">
                  <c:v>57.546011939714226</c:v>
                </c:pt>
                <c:pt idx="56">
                  <c:v>50.70178117048345</c:v>
                </c:pt>
                <c:pt idx="57">
                  <c:v>49.342602689930928</c:v>
                </c:pt>
                <c:pt idx="58">
                  <c:v>42.690726604467052</c:v>
                </c:pt>
                <c:pt idx="59">
                  <c:v>42.907516147974164</c:v>
                </c:pt>
                <c:pt idx="60">
                  <c:v>42.869986671513381</c:v>
                </c:pt>
                <c:pt idx="61">
                  <c:v>46.61427249595188</c:v>
                </c:pt>
                <c:pt idx="62">
                  <c:v>59.933623498950936</c:v>
                </c:pt>
                <c:pt idx="63">
                  <c:v>55.12337331879317</c:v>
                </c:pt>
                <c:pt idx="64">
                  <c:v>56.875737165095039</c:v>
                </c:pt>
                <c:pt idx="65">
                  <c:v>56.228098873137036</c:v>
                </c:pt>
                <c:pt idx="66">
                  <c:v>53.977883716018461</c:v>
                </c:pt>
                <c:pt idx="67">
                  <c:v>49.284787706431175</c:v>
                </c:pt>
                <c:pt idx="68">
                  <c:v>58.278564201002922</c:v>
                </c:pt>
                <c:pt idx="69">
                  <c:v>54.469182923381389</c:v>
                </c:pt>
                <c:pt idx="70">
                  <c:v>47.582038616973513</c:v>
                </c:pt>
                <c:pt idx="71">
                  <c:v>42.403676175170745</c:v>
                </c:pt>
                <c:pt idx="72">
                  <c:v>46.418022816877773</c:v>
                </c:pt>
                <c:pt idx="73">
                  <c:v>43.548303371776655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6C-45A9-B7E4-364FB3CB45E7}"/>
            </c:ext>
          </c:extLst>
        </c:ser>
        <c:ser>
          <c:idx val="1"/>
          <c:order val="1"/>
          <c:spPr>
            <a:ln w="15875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ACI!$C$2:$C$75</c:f>
              <c:numCache>
                <c:formatCode>dd\-mmm\-yyyy</c:formatCode>
                <c:ptCount val="74"/>
                <c:pt idx="0">
                  <c:v>36981</c:v>
                </c:pt>
                <c:pt idx="1">
                  <c:v>37072</c:v>
                </c:pt>
                <c:pt idx="2">
                  <c:v>37164</c:v>
                </c:pt>
                <c:pt idx="3">
                  <c:v>37256</c:v>
                </c:pt>
                <c:pt idx="4">
                  <c:v>37346</c:v>
                </c:pt>
                <c:pt idx="5">
                  <c:v>37437</c:v>
                </c:pt>
                <c:pt idx="6">
                  <c:v>37529</c:v>
                </c:pt>
                <c:pt idx="7">
                  <c:v>37621</c:v>
                </c:pt>
                <c:pt idx="8">
                  <c:v>37711</c:v>
                </c:pt>
                <c:pt idx="9">
                  <c:v>37802</c:v>
                </c:pt>
                <c:pt idx="10">
                  <c:v>37894</c:v>
                </c:pt>
                <c:pt idx="11">
                  <c:v>37986</c:v>
                </c:pt>
                <c:pt idx="12">
                  <c:v>38077</c:v>
                </c:pt>
                <c:pt idx="13">
                  <c:v>38168</c:v>
                </c:pt>
                <c:pt idx="14">
                  <c:v>38260</c:v>
                </c:pt>
                <c:pt idx="15">
                  <c:v>38352</c:v>
                </c:pt>
                <c:pt idx="16">
                  <c:v>38442</c:v>
                </c:pt>
                <c:pt idx="17">
                  <c:v>38533</c:v>
                </c:pt>
                <c:pt idx="18">
                  <c:v>38625</c:v>
                </c:pt>
                <c:pt idx="19">
                  <c:v>38717</c:v>
                </c:pt>
                <c:pt idx="20">
                  <c:v>38807</c:v>
                </c:pt>
                <c:pt idx="21">
                  <c:v>38898</c:v>
                </c:pt>
                <c:pt idx="22">
                  <c:v>38990</c:v>
                </c:pt>
                <c:pt idx="23">
                  <c:v>39082</c:v>
                </c:pt>
                <c:pt idx="24">
                  <c:v>39172</c:v>
                </c:pt>
                <c:pt idx="25">
                  <c:v>39263</c:v>
                </c:pt>
                <c:pt idx="26">
                  <c:v>39355</c:v>
                </c:pt>
                <c:pt idx="27">
                  <c:v>39447</c:v>
                </c:pt>
                <c:pt idx="28">
                  <c:v>39538</c:v>
                </c:pt>
                <c:pt idx="29">
                  <c:v>39629</c:v>
                </c:pt>
                <c:pt idx="30">
                  <c:v>39721</c:v>
                </c:pt>
                <c:pt idx="31">
                  <c:v>39813</c:v>
                </c:pt>
                <c:pt idx="32">
                  <c:v>39903</c:v>
                </c:pt>
                <c:pt idx="33">
                  <c:v>39994</c:v>
                </c:pt>
                <c:pt idx="34">
                  <c:v>40086</c:v>
                </c:pt>
                <c:pt idx="35">
                  <c:v>40178</c:v>
                </c:pt>
                <c:pt idx="36">
                  <c:v>40268</c:v>
                </c:pt>
                <c:pt idx="37">
                  <c:v>40359</c:v>
                </c:pt>
                <c:pt idx="38">
                  <c:v>40451</c:v>
                </c:pt>
                <c:pt idx="39">
                  <c:v>40543</c:v>
                </c:pt>
                <c:pt idx="40">
                  <c:v>40633</c:v>
                </c:pt>
                <c:pt idx="41">
                  <c:v>40724</c:v>
                </c:pt>
                <c:pt idx="42">
                  <c:v>40816</c:v>
                </c:pt>
                <c:pt idx="43">
                  <c:v>40908</c:v>
                </c:pt>
                <c:pt idx="44">
                  <c:v>40999</c:v>
                </c:pt>
                <c:pt idx="45">
                  <c:v>41090</c:v>
                </c:pt>
                <c:pt idx="46">
                  <c:v>41182</c:v>
                </c:pt>
                <c:pt idx="47">
                  <c:v>41274</c:v>
                </c:pt>
                <c:pt idx="48">
                  <c:v>41364</c:v>
                </c:pt>
                <c:pt idx="49">
                  <c:v>41455</c:v>
                </c:pt>
                <c:pt idx="50">
                  <c:v>41547</c:v>
                </c:pt>
                <c:pt idx="51">
                  <c:v>41639</c:v>
                </c:pt>
                <c:pt idx="52">
                  <c:v>41729</c:v>
                </c:pt>
                <c:pt idx="53">
                  <c:v>41820</c:v>
                </c:pt>
                <c:pt idx="54">
                  <c:v>41912</c:v>
                </c:pt>
                <c:pt idx="55">
                  <c:v>42004</c:v>
                </c:pt>
                <c:pt idx="56">
                  <c:v>42094</c:v>
                </c:pt>
                <c:pt idx="57">
                  <c:v>42185</c:v>
                </c:pt>
                <c:pt idx="58">
                  <c:v>42277</c:v>
                </c:pt>
                <c:pt idx="59">
                  <c:v>42369</c:v>
                </c:pt>
                <c:pt idx="60">
                  <c:v>42460</c:v>
                </c:pt>
                <c:pt idx="61">
                  <c:v>42551</c:v>
                </c:pt>
                <c:pt idx="62">
                  <c:v>42643</c:v>
                </c:pt>
                <c:pt idx="63">
                  <c:v>42735</c:v>
                </c:pt>
                <c:pt idx="64">
                  <c:v>42825</c:v>
                </c:pt>
                <c:pt idx="65">
                  <c:v>42916</c:v>
                </c:pt>
                <c:pt idx="66">
                  <c:v>43008</c:v>
                </c:pt>
                <c:pt idx="67">
                  <c:v>43100</c:v>
                </c:pt>
                <c:pt idx="68">
                  <c:v>43190</c:v>
                </c:pt>
                <c:pt idx="69">
                  <c:v>43281</c:v>
                </c:pt>
                <c:pt idx="70">
                  <c:v>43373</c:v>
                </c:pt>
                <c:pt idx="71">
                  <c:v>43465</c:v>
                </c:pt>
                <c:pt idx="72">
                  <c:v>43555</c:v>
                </c:pt>
                <c:pt idx="73">
                  <c:v>43646</c:v>
                </c:pt>
              </c:numCache>
            </c:numRef>
          </c:cat>
          <c:val>
            <c:numRef>
              <c:f>ACI!$E$2:$E$75</c:f>
              <c:numCache>
                <c:formatCode>General</c:formatCode>
                <c:ptCount val="74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50</c:v>
                </c:pt>
                <c:pt idx="46">
                  <c:v>50</c:v>
                </c:pt>
                <c:pt idx="47">
                  <c:v>50</c:v>
                </c:pt>
                <c:pt idx="48">
                  <c:v>50</c:v>
                </c:pt>
                <c:pt idx="49">
                  <c:v>50</c:v>
                </c:pt>
                <c:pt idx="50">
                  <c:v>50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50</c:v>
                </c:pt>
                <c:pt idx="55">
                  <c:v>50</c:v>
                </c:pt>
                <c:pt idx="56">
                  <c:v>50</c:v>
                </c:pt>
                <c:pt idx="57">
                  <c:v>50</c:v>
                </c:pt>
                <c:pt idx="58">
                  <c:v>50</c:v>
                </c:pt>
                <c:pt idx="59">
                  <c:v>50</c:v>
                </c:pt>
                <c:pt idx="60">
                  <c:v>50</c:v>
                </c:pt>
                <c:pt idx="61">
                  <c:v>50</c:v>
                </c:pt>
                <c:pt idx="62">
                  <c:v>50</c:v>
                </c:pt>
                <c:pt idx="63">
                  <c:v>50</c:v>
                </c:pt>
                <c:pt idx="64">
                  <c:v>50</c:v>
                </c:pt>
                <c:pt idx="65">
                  <c:v>50</c:v>
                </c:pt>
                <c:pt idx="66">
                  <c:v>50</c:v>
                </c:pt>
                <c:pt idx="67">
                  <c:v>50</c:v>
                </c:pt>
                <c:pt idx="68">
                  <c:v>50</c:v>
                </c:pt>
                <c:pt idx="69">
                  <c:v>50</c:v>
                </c:pt>
                <c:pt idx="70">
                  <c:v>50</c:v>
                </c:pt>
                <c:pt idx="71">
                  <c:v>50</c:v>
                </c:pt>
                <c:pt idx="72">
                  <c:v>50</c:v>
                </c:pt>
                <c:pt idx="7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6C-45A9-B7E4-364FB3CB4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49845552"/>
        <c:axId val="-681839216"/>
      </c:lineChart>
      <c:dateAx>
        <c:axId val="-1049845552"/>
        <c:scaling>
          <c:orientation val="minMax"/>
          <c:max val="43646"/>
          <c:min val="3740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 dirty="0"/>
                  <a:t>years</a:t>
                </a:r>
              </a:p>
            </c:rich>
          </c:tx>
          <c:layout>
            <c:manualLayout>
              <c:xMode val="edge"/>
              <c:yMode val="edge"/>
              <c:x val="0.48033769668293935"/>
              <c:y val="0.92338246315263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681839216"/>
        <c:crosses val="autoZero"/>
        <c:auto val="0"/>
        <c:lblOffset val="100"/>
        <c:baseTimeUnit val="months"/>
        <c:majorUnit val="2"/>
        <c:majorTimeUnit val="years"/>
      </c:dateAx>
      <c:valAx>
        <c:axId val="-681839216"/>
        <c:scaling>
          <c:orientation val="minMax"/>
          <c:max val="70"/>
          <c:min val="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049845552"/>
        <c:crossesAt val="37408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63749732484488E-2"/>
          <c:y val="0.11975923905783668"/>
          <c:w val="0.92218361342605737"/>
          <c:h val="0.79350659110456745"/>
        </c:manualLayout>
      </c:layout>
      <c:lineChart>
        <c:grouping val="standard"/>
        <c:varyColors val="0"/>
        <c:ser>
          <c:idx val="1"/>
          <c:order val="0"/>
          <c:tx>
            <c:strRef>
              <c:f>'[Copy of Confidence_Q;s.xlsx]ACI'!$C$1</c:f>
              <c:strCache>
                <c:ptCount val="1"/>
                <c:pt idx="0">
                  <c:v>Agbiz/IDC Agribusiness Confidence Index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'[Copy of Confidence_Q;s.xlsx]ACI'!$B$2:$B$18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cat>
          <c:val>
            <c:numRef>
              <c:f>'[Copy of Confidence_Q;s.xlsx]ACI'!$D$2:$D$18</c:f>
              <c:numCache>
                <c:formatCode>0</c:formatCode>
                <c:ptCount val="17"/>
                <c:pt idx="1">
                  <c:v>54.441966530160784</c:v>
                </c:pt>
                <c:pt idx="2">
                  <c:v>52.074198701881045</c:v>
                </c:pt>
                <c:pt idx="3">
                  <c:v>43.319867512913738</c:v>
                </c:pt>
                <c:pt idx="4">
                  <c:v>51.080325302731154</c:v>
                </c:pt>
                <c:pt idx="5">
                  <c:v>52.812166838432937</c:v>
                </c:pt>
                <c:pt idx="6">
                  <c:v>54.055032062748722</c:v>
                </c:pt>
                <c:pt idx="7">
                  <c:v>46.605671738526304</c:v>
                </c:pt>
                <c:pt idx="8">
                  <c:v>46.303111973260492</c:v>
                </c:pt>
                <c:pt idx="9">
                  <c:v>48.644964141473828</c:v>
                </c:pt>
                <c:pt idx="10">
                  <c:v>56.910119856540405</c:v>
                </c:pt>
                <c:pt idx="11">
                  <c:v>57.30790960232131</c:v>
                </c:pt>
                <c:pt idx="12">
                  <c:v>59.405450504400875</c:v>
                </c:pt>
                <c:pt idx="13">
                  <c:v>52.258369373064021</c:v>
                </c:pt>
                <c:pt idx="14">
                  <c:v>51.858967135493856</c:v>
                </c:pt>
                <c:pt idx="15">
                  <c:v>49.105225724399503</c:v>
                </c:pt>
                <c:pt idx="16">
                  <c:v>52.204080512612173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00-4407-BF7B-36A018C8A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81845200"/>
        <c:axId val="-681847920"/>
      </c:lineChart>
      <c:lineChart>
        <c:grouping val="standard"/>
        <c:varyColors val="0"/>
        <c:ser>
          <c:idx val="2"/>
          <c:order val="1"/>
          <c:tx>
            <c:strRef>
              <c:f>'[Copy of Confidence_Q;s.xlsx]ACI'!$E$1</c:f>
              <c:strCache>
                <c:ptCount val="1"/>
                <c:pt idx="0">
                  <c:v>GFCF in Agriculture (RHS)</c:v>
                </c:pt>
              </c:strCache>
            </c:strRef>
          </c:tx>
          <c:spPr>
            <a:ln w="381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'[Copy of Confidence_Q;s.xlsx]ACI'!$B$2:$B$18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cat>
          <c:val>
            <c:numRef>
              <c:f>'[Copy of Confidence_Q;s.xlsx]ACI'!$E$2:$E$18</c:f>
              <c:numCache>
                <c:formatCode>General</c:formatCode>
                <c:ptCount val="17"/>
                <c:pt idx="0">
                  <c:v>12088</c:v>
                </c:pt>
                <c:pt idx="1">
                  <c:v>14524</c:v>
                </c:pt>
                <c:pt idx="2">
                  <c:v>13435</c:v>
                </c:pt>
                <c:pt idx="3">
                  <c:v>13998</c:v>
                </c:pt>
                <c:pt idx="4">
                  <c:v>13064</c:v>
                </c:pt>
                <c:pt idx="5">
                  <c:v>14820</c:v>
                </c:pt>
                <c:pt idx="6">
                  <c:v>14752</c:v>
                </c:pt>
                <c:pt idx="7">
                  <c:v>16524</c:v>
                </c:pt>
                <c:pt idx="8">
                  <c:v>14421</c:v>
                </c:pt>
                <c:pt idx="9">
                  <c:v>12921</c:v>
                </c:pt>
                <c:pt idx="10">
                  <c:v>16671</c:v>
                </c:pt>
                <c:pt idx="11">
                  <c:v>16880</c:v>
                </c:pt>
                <c:pt idx="12">
                  <c:v>19968</c:v>
                </c:pt>
                <c:pt idx="13">
                  <c:v>18219</c:v>
                </c:pt>
                <c:pt idx="14">
                  <c:v>16309</c:v>
                </c:pt>
                <c:pt idx="15">
                  <c:v>16853</c:v>
                </c:pt>
                <c:pt idx="16">
                  <c:v>16208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00-4407-BF7B-36A018C8A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81839760"/>
        <c:axId val="-681840848"/>
      </c:lineChart>
      <c:catAx>
        <c:axId val="-681845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Frutiger LT Std 45 Light"/>
                <a:cs typeface="Arial" panose="020B0604020202020204" pitchFamily="34" charset="0"/>
              </a:defRPr>
            </a:pPr>
            <a:endParaRPr lang="en-US"/>
          </a:p>
        </c:txPr>
        <c:crossAx val="-681847920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-681847920"/>
        <c:scaling>
          <c:orientation val="minMax"/>
          <c:min val="40"/>
        </c:scaling>
        <c:delete val="0"/>
        <c:axPos val="l"/>
        <c:numFmt formatCode="#,##0" sourceLinked="0"/>
        <c:majorTickMark val="out"/>
        <c:minorTickMark val="none"/>
        <c:tickLblPos val="low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Frutiger LT Std 45 Light"/>
                <a:cs typeface="Arial" panose="020B0604020202020204" pitchFamily="34" charset="0"/>
              </a:defRPr>
            </a:pPr>
            <a:endParaRPr lang="en-US"/>
          </a:p>
        </c:txPr>
        <c:crossAx val="-681845200"/>
        <c:crosses val="autoZero"/>
        <c:crossBetween val="between"/>
      </c:valAx>
      <c:valAx>
        <c:axId val="-681840848"/>
        <c:scaling>
          <c:orientation val="minMax"/>
          <c:min val="100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Frutiger LT Std 45 Light"/>
                <a:cs typeface="Arial" panose="020B0604020202020204" pitchFamily="34" charset="0"/>
              </a:defRPr>
            </a:pPr>
            <a:endParaRPr lang="en-US"/>
          </a:p>
        </c:txPr>
        <c:crossAx val="-681839760"/>
        <c:crosses val="max"/>
        <c:crossBetween val="between"/>
        <c:dispUnits>
          <c:builtInUnit val="thousands"/>
        </c:dispUnits>
      </c:valAx>
      <c:catAx>
        <c:axId val="-681839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681840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7038490081611913E-2"/>
          <c:y val="8.8536128565078979E-3"/>
          <c:w val="0.81249662335875072"/>
          <c:h val="9.2941809817452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Frutiger LT Std 45 Light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 sz="1600" b="0" i="0">
          <a:solidFill>
            <a:schemeClr val="tx1"/>
          </a:solidFill>
          <a:latin typeface="Arial" panose="020B0604020202020204" pitchFamily="34" charset="0"/>
          <a:ea typeface="Frutiger LT Std 45 Light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ZA" dirty="0"/>
              <a:t>Farming Units and Farming Area in South Africa</a:t>
            </a:r>
          </a:p>
        </c:rich>
      </c:tx>
      <c:layout>
        <c:manualLayout>
          <c:xMode val="edge"/>
          <c:yMode val="edge"/>
          <c:x val="0.2447729307216184"/>
          <c:y val="0.1069806596146303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430789075384121"/>
          <c:y val="0.19065784939955902"/>
          <c:w val="0.70951808625400448"/>
          <c:h val="0.59283296109988826"/>
        </c:manualLayout>
      </c:layout>
      <c:lineChart>
        <c:grouping val="standard"/>
        <c:varyColors val="0"/>
        <c:ser>
          <c:idx val="0"/>
          <c:order val="0"/>
          <c:tx>
            <c:strRef>
              <c:f>'[land concentration.xlsx]Farm #'!$B$2</c:f>
              <c:strCache>
                <c:ptCount val="1"/>
                <c:pt idx="0">
                  <c:v># of Farms</c:v>
                </c:pt>
              </c:strCache>
            </c:strRef>
          </c:tx>
          <c:spPr>
            <a:ln w="38100">
              <a:solidFill>
                <a:schemeClr val="accent5">
                  <a:lumMod val="50000"/>
                </a:schemeClr>
              </a:solidFill>
              <a:prstDash val="solid"/>
            </a:ln>
          </c:spPr>
          <c:marker>
            <c:symbol val="none"/>
          </c:marker>
          <c:cat>
            <c:numRef>
              <c:f>'[land concentration.xlsx]Farm #'!$A$3:$A$89</c:f>
              <c:numCache>
                <c:formatCode>General</c:formatCode>
                <c:ptCount val="87"/>
                <c:pt idx="0">
                  <c:v>1918</c:v>
                </c:pt>
                <c:pt idx="1">
                  <c:v>1919</c:v>
                </c:pt>
                <c:pt idx="2">
                  <c:v>1920</c:v>
                </c:pt>
                <c:pt idx="3">
                  <c:v>1921</c:v>
                </c:pt>
                <c:pt idx="4">
                  <c:v>1922</c:v>
                </c:pt>
                <c:pt idx="5">
                  <c:v>1923</c:v>
                </c:pt>
                <c:pt idx="6">
                  <c:v>1924</c:v>
                </c:pt>
                <c:pt idx="7">
                  <c:v>1925</c:v>
                </c:pt>
                <c:pt idx="8">
                  <c:v>1926</c:v>
                </c:pt>
                <c:pt idx="9">
                  <c:v>1927</c:v>
                </c:pt>
                <c:pt idx="10">
                  <c:v>1928</c:v>
                </c:pt>
                <c:pt idx="11">
                  <c:v>1929</c:v>
                </c:pt>
                <c:pt idx="12">
                  <c:v>1930</c:v>
                </c:pt>
                <c:pt idx="13">
                  <c:v>1931</c:v>
                </c:pt>
                <c:pt idx="14">
                  <c:v>1932</c:v>
                </c:pt>
                <c:pt idx="15">
                  <c:v>1933</c:v>
                </c:pt>
                <c:pt idx="16">
                  <c:v>1934</c:v>
                </c:pt>
                <c:pt idx="17">
                  <c:v>1935</c:v>
                </c:pt>
                <c:pt idx="18">
                  <c:v>1936</c:v>
                </c:pt>
                <c:pt idx="19">
                  <c:v>1937</c:v>
                </c:pt>
                <c:pt idx="20">
                  <c:v>1938</c:v>
                </c:pt>
                <c:pt idx="21">
                  <c:v>1939</c:v>
                </c:pt>
                <c:pt idx="22">
                  <c:v>1940</c:v>
                </c:pt>
                <c:pt idx="23">
                  <c:v>1941</c:v>
                </c:pt>
                <c:pt idx="24">
                  <c:v>1942</c:v>
                </c:pt>
                <c:pt idx="25">
                  <c:v>1943</c:v>
                </c:pt>
                <c:pt idx="26">
                  <c:v>1944</c:v>
                </c:pt>
                <c:pt idx="27">
                  <c:v>1945</c:v>
                </c:pt>
                <c:pt idx="28">
                  <c:v>1946</c:v>
                </c:pt>
                <c:pt idx="29">
                  <c:v>1947</c:v>
                </c:pt>
                <c:pt idx="30">
                  <c:v>1948</c:v>
                </c:pt>
                <c:pt idx="31">
                  <c:v>1949</c:v>
                </c:pt>
                <c:pt idx="32">
                  <c:v>1950</c:v>
                </c:pt>
                <c:pt idx="33">
                  <c:v>1951</c:v>
                </c:pt>
                <c:pt idx="34">
                  <c:v>1952</c:v>
                </c:pt>
                <c:pt idx="35">
                  <c:v>1953</c:v>
                </c:pt>
                <c:pt idx="36">
                  <c:v>1954</c:v>
                </c:pt>
                <c:pt idx="37">
                  <c:v>1955</c:v>
                </c:pt>
                <c:pt idx="38">
                  <c:v>1956</c:v>
                </c:pt>
                <c:pt idx="39">
                  <c:v>1957</c:v>
                </c:pt>
                <c:pt idx="40">
                  <c:v>1958</c:v>
                </c:pt>
                <c:pt idx="41">
                  <c:v>1959</c:v>
                </c:pt>
                <c:pt idx="42">
                  <c:v>1960</c:v>
                </c:pt>
                <c:pt idx="43">
                  <c:v>1961</c:v>
                </c:pt>
                <c:pt idx="44">
                  <c:v>1962</c:v>
                </c:pt>
                <c:pt idx="45">
                  <c:v>1963</c:v>
                </c:pt>
                <c:pt idx="46">
                  <c:v>1964</c:v>
                </c:pt>
                <c:pt idx="47">
                  <c:v>1965</c:v>
                </c:pt>
                <c:pt idx="48">
                  <c:v>1966</c:v>
                </c:pt>
                <c:pt idx="49">
                  <c:v>1967</c:v>
                </c:pt>
                <c:pt idx="50">
                  <c:v>1968</c:v>
                </c:pt>
                <c:pt idx="51">
                  <c:v>1969</c:v>
                </c:pt>
                <c:pt idx="52">
                  <c:v>1970</c:v>
                </c:pt>
                <c:pt idx="53">
                  <c:v>1971</c:v>
                </c:pt>
                <c:pt idx="54">
                  <c:v>1972</c:v>
                </c:pt>
                <c:pt idx="55">
                  <c:v>1973</c:v>
                </c:pt>
                <c:pt idx="56">
                  <c:v>1974</c:v>
                </c:pt>
                <c:pt idx="57">
                  <c:v>1975</c:v>
                </c:pt>
                <c:pt idx="58">
                  <c:v>1976</c:v>
                </c:pt>
                <c:pt idx="59">
                  <c:v>1977</c:v>
                </c:pt>
                <c:pt idx="60">
                  <c:v>1978</c:v>
                </c:pt>
                <c:pt idx="61">
                  <c:v>1979</c:v>
                </c:pt>
                <c:pt idx="62">
                  <c:v>1980</c:v>
                </c:pt>
                <c:pt idx="63">
                  <c:v>1981</c:v>
                </c:pt>
                <c:pt idx="64">
                  <c:v>1982</c:v>
                </c:pt>
                <c:pt idx="65">
                  <c:v>1983</c:v>
                </c:pt>
                <c:pt idx="66">
                  <c:v>1984</c:v>
                </c:pt>
                <c:pt idx="67">
                  <c:v>1985</c:v>
                </c:pt>
                <c:pt idx="68">
                  <c:v>1986</c:v>
                </c:pt>
                <c:pt idx="69">
                  <c:v>1987</c:v>
                </c:pt>
                <c:pt idx="70">
                  <c:v>1988</c:v>
                </c:pt>
                <c:pt idx="71">
                  <c:v>1989</c:v>
                </c:pt>
                <c:pt idx="72">
                  <c:v>1990</c:v>
                </c:pt>
                <c:pt idx="73">
                  <c:v>1991</c:v>
                </c:pt>
                <c:pt idx="74">
                  <c:v>1992</c:v>
                </c:pt>
                <c:pt idx="75">
                  <c:v>1993</c:v>
                </c:pt>
                <c:pt idx="76">
                  <c:v>1994</c:v>
                </c:pt>
                <c:pt idx="77">
                  <c:v>1995</c:v>
                </c:pt>
                <c:pt idx="78">
                  <c:v>1996</c:v>
                </c:pt>
                <c:pt idx="79">
                  <c:v>1997</c:v>
                </c:pt>
                <c:pt idx="80">
                  <c:v>1998</c:v>
                </c:pt>
                <c:pt idx="81">
                  <c:v>1999</c:v>
                </c:pt>
                <c:pt idx="82">
                  <c:v>2000</c:v>
                </c:pt>
                <c:pt idx="83">
                  <c:v>2001</c:v>
                </c:pt>
                <c:pt idx="84">
                  <c:v>2002</c:v>
                </c:pt>
                <c:pt idx="85">
                  <c:v>2003</c:v>
                </c:pt>
                <c:pt idx="86">
                  <c:v>2004</c:v>
                </c:pt>
              </c:numCache>
            </c:numRef>
          </c:cat>
          <c:val>
            <c:numRef>
              <c:f>'[land concentration.xlsx]Farm #'!$B$3:$B$95</c:f>
              <c:numCache>
                <c:formatCode>#,##0</c:formatCode>
                <c:ptCount val="93"/>
                <c:pt idx="0">
                  <c:v>76149</c:v>
                </c:pt>
                <c:pt idx="1">
                  <c:v>77094</c:v>
                </c:pt>
                <c:pt idx="2">
                  <c:v>81014</c:v>
                </c:pt>
                <c:pt idx="3">
                  <c:v>81432</c:v>
                </c:pt>
                <c:pt idx="4">
                  <c:v>85242</c:v>
                </c:pt>
                <c:pt idx="5">
                  <c:v>85923</c:v>
                </c:pt>
                <c:pt idx="6">
                  <c:v>88340</c:v>
                </c:pt>
                <c:pt idx="7">
                  <c:v>90658</c:v>
                </c:pt>
                <c:pt idx="8">
                  <c:v>88374</c:v>
                </c:pt>
                <c:pt idx="9">
                  <c:v>93187</c:v>
                </c:pt>
                <c:pt idx="10">
                  <c:v>93972</c:v>
                </c:pt>
                <c:pt idx="11">
                  <c:v>94908</c:v>
                </c:pt>
                <c:pt idx="12">
                  <c:v>96940</c:v>
                </c:pt>
                <c:pt idx="13">
                  <c:v>97437.5</c:v>
                </c:pt>
                <c:pt idx="14">
                  <c:v>97935</c:v>
                </c:pt>
                <c:pt idx="15">
                  <c:v>98432.5</c:v>
                </c:pt>
                <c:pt idx="16">
                  <c:v>98930</c:v>
                </c:pt>
                <c:pt idx="17">
                  <c:v>101277</c:v>
                </c:pt>
                <c:pt idx="18">
                  <c:v>104249</c:v>
                </c:pt>
                <c:pt idx="19">
                  <c:v>104554</c:v>
                </c:pt>
                <c:pt idx="20">
                  <c:v>105700</c:v>
                </c:pt>
                <c:pt idx="21">
                  <c:v>107536</c:v>
                </c:pt>
                <c:pt idx="22">
                  <c:v>108238.42857142857</c:v>
                </c:pt>
                <c:pt idx="23">
                  <c:v>108940.85714285713</c:v>
                </c:pt>
                <c:pt idx="24">
                  <c:v>109643.2857142857</c:v>
                </c:pt>
                <c:pt idx="25">
                  <c:v>110345.71428571426</c:v>
                </c:pt>
                <c:pt idx="26">
                  <c:v>111048.14285714283</c:v>
                </c:pt>
                <c:pt idx="27">
                  <c:v>111750.57142857139</c:v>
                </c:pt>
                <c:pt idx="28">
                  <c:v>112453</c:v>
                </c:pt>
                <c:pt idx="29">
                  <c:v>113990</c:v>
                </c:pt>
                <c:pt idx="30">
                  <c:v>115723</c:v>
                </c:pt>
                <c:pt idx="31">
                  <c:v>117242</c:v>
                </c:pt>
                <c:pt idx="32">
                  <c:v>116848</c:v>
                </c:pt>
                <c:pt idx="33">
                  <c:v>118186</c:v>
                </c:pt>
                <c:pt idx="34">
                  <c:v>119556</c:v>
                </c:pt>
                <c:pt idx="35">
                  <c:v>119198</c:v>
                </c:pt>
                <c:pt idx="36">
                  <c:v>115416</c:v>
                </c:pt>
                <c:pt idx="37">
                  <c:v>111586</c:v>
                </c:pt>
                <c:pt idx="38">
                  <c:v>108883</c:v>
                </c:pt>
                <c:pt idx="39">
                  <c:v>103059</c:v>
                </c:pt>
                <c:pt idx="40">
                  <c:v>104093</c:v>
                </c:pt>
                <c:pt idx="41">
                  <c:v>106220</c:v>
                </c:pt>
                <c:pt idx="42">
                  <c:v>105859</c:v>
                </c:pt>
                <c:pt idx="43">
                  <c:v>105152</c:v>
                </c:pt>
                <c:pt idx="44">
                  <c:v>106011</c:v>
                </c:pt>
                <c:pt idx="45">
                  <c:v>104681</c:v>
                </c:pt>
                <c:pt idx="46">
                  <c:v>101387</c:v>
                </c:pt>
                <c:pt idx="47">
                  <c:v>95538</c:v>
                </c:pt>
                <c:pt idx="48">
                  <c:v>94866.75</c:v>
                </c:pt>
                <c:pt idx="49">
                  <c:v>92853</c:v>
                </c:pt>
                <c:pt idx="50">
                  <c:v>92908</c:v>
                </c:pt>
                <c:pt idx="51">
                  <c:v>91885</c:v>
                </c:pt>
                <c:pt idx="52">
                  <c:v>91153.5</c:v>
                </c:pt>
                <c:pt idx="53">
                  <c:v>90422</c:v>
                </c:pt>
                <c:pt idx="54">
                  <c:v>86092</c:v>
                </c:pt>
                <c:pt idx="55">
                  <c:v>81935</c:v>
                </c:pt>
                <c:pt idx="56">
                  <c:v>79855</c:v>
                </c:pt>
                <c:pt idx="57">
                  <c:v>77591</c:v>
                </c:pt>
                <c:pt idx="58">
                  <c:v>75562</c:v>
                </c:pt>
                <c:pt idx="59">
                  <c:v>74830.5</c:v>
                </c:pt>
                <c:pt idx="60">
                  <c:v>71621</c:v>
                </c:pt>
                <c:pt idx="61">
                  <c:v>69360</c:v>
                </c:pt>
                <c:pt idx="62">
                  <c:v>69372</c:v>
                </c:pt>
                <c:pt idx="63">
                  <c:v>64430</c:v>
                </c:pt>
                <c:pt idx="64">
                  <c:v>63553.692307692305</c:v>
                </c:pt>
                <c:pt idx="65">
                  <c:v>59960</c:v>
                </c:pt>
                <c:pt idx="66">
                  <c:v>59083.692307692305</c:v>
                </c:pt>
                <c:pt idx="67">
                  <c:v>65880</c:v>
                </c:pt>
                <c:pt idx="68">
                  <c:v>64810</c:v>
                </c:pt>
                <c:pt idx="69">
                  <c:v>65170</c:v>
                </c:pt>
                <c:pt idx="70">
                  <c:v>67010</c:v>
                </c:pt>
                <c:pt idx="71">
                  <c:v>66133.692307692312</c:v>
                </c:pt>
                <c:pt idx="72">
                  <c:v>62084</c:v>
                </c:pt>
                <c:pt idx="73">
                  <c:v>61900</c:v>
                </c:pt>
                <c:pt idx="74">
                  <c:v>61564</c:v>
                </c:pt>
                <c:pt idx="75">
                  <c:v>57980</c:v>
                </c:pt>
                <c:pt idx="76">
                  <c:v>60901</c:v>
                </c:pt>
                <c:pt idx="77">
                  <c:v>59828</c:v>
                </c:pt>
                <c:pt idx="78">
                  <c:v>60938</c:v>
                </c:pt>
                <c:pt idx="79">
                  <c:v>58418</c:v>
                </c:pt>
                <c:pt idx="80">
                  <c:v>55898</c:v>
                </c:pt>
                <c:pt idx="81">
                  <c:v>53378</c:v>
                </c:pt>
                <c:pt idx="82">
                  <c:v>50858</c:v>
                </c:pt>
                <c:pt idx="83">
                  <c:v>48338</c:v>
                </c:pt>
                <c:pt idx="84">
                  <c:v>45818</c:v>
                </c:pt>
                <c:pt idx="85">
                  <c:v>44647.6</c:v>
                </c:pt>
                <c:pt idx="86">
                  <c:v>43477.2</c:v>
                </c:pt>
                <c:pt idx="87">
                  <c:v>42306.799999999996</c:v>
                </c:pt>
                <c:pt idx="88">
                  <c:v>41136.399999999994</c:v>
                </c:pt>
                <c:pt idx="89">
                  <c:v>39966</c:v>
                </c:pt>
                <c:pt idx="90">
                  <c:v>38873.745731137125</c:v>
                </c:pt>
                <c:pt idx="91">
                  <c:v>37797.087206477292</c:v>
                </c:pt>
                <c:pt idx="92">
                  <c:v>36738.733831655911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5C-F84E-A896-FC8725666A37}"/>
            </c:ext>
          </c:extLst>
        </c:ser>
        <c:ser>
          <c:idx val="1"/>
          <c:order val="1"/>
          <c:tx>
            <c:strRef>
              <c:f>'[land concentration.xlsx]Farm #'!$C$2</c:f>
              <c:strCache>
                <c:ptCount val="1"/>
                <c:pt idx="0">
                  <c:v>Area</c:v>
                </c:pt>
              </c:strCache>
            </c:strRef>
          </c:tx>
          <c:spPr>
            <a:ln w="38100">
              <a:solidFill>
                <a:srgbClr val="00B0F0"/>
              </a:solidFill>
              <a:prstDash val="solid"/>
            </a:ln>
          </c:spPr>
          <c:marker>
            <c:symbol val="none"/>
          </c:marker>
          <c:cat>
            <c:numRef>
              <c:f>'[land concentration.xlsx]Farm #'!$A$3:$A$89</c:f>
              <c:numCache>
                <c:formatCode>General</c:formatCode>
                <c:ptCount val="87"/>
                <c:pt idx="0">
                  <c:v>1918</c:v>
                </c:pt>
                <c:pt idx="1">
                  <c:v>1919</c:v>
                </c:pt>
                <c:pt idx="2">
                  <c:v>1920</c:v>
                </c:pt>
                <c:pt idx="3">
                  <c:v>1921</c:v>
                </c:pt>
                <c:pt idx="4">
                  <c:v>1922</c:v>
                </c:pt>
                <c:pt idx="5">
                  <c:v>1923</c:v>
                </c:pt>
                <c:pt idx="6">
                  <c:v>1924</c:v>
                </c:pt>
                <c:pt idx="7">
                  <c:v>1925</c:v>
                </c:pt>
                <c:pt idx="8">
                  <c:v>1926</c:v>
                </c:pt>
                <c:pt idx="9">
                  <c:v>1927</c:v>
                </c:pt>
                <c:pt idx="10">
                  <c:v>1928</c:v>
                </c:pt>
                <c:pt idx="11">
                  <c:v>1929</c:v>
                </c:pt>
                <c:pt idx="12">
                  <c:v>1930</c:v>
                </c:pt>
                <c:pt idx="13">
                  <c:v>1931</c:v>
                </c:pt>
                <c:pt idx="14">
                  <c:v>1932</c:v>
                </c:pt>
                <c:pt idx="15">
                  <c:v>1933</c:v>
                </c:pt>
                <c:pt idx="16">
                  <c:v>1934</c:v>
                </c:pt>
                <c:pt idx="17">
                  <c:v>1935</c:v>
                </c:pt>
                <c:pt idx="18">
                  <c:v>1936</c:v>
                </c:pt>
                <c:pt idx="19">
                  <c:v>1937</c:v>
                </c:pt>
                <c:pt idx="20">
                  <c:v>1938</c:v>
                </c:pt>
                <c:pt idx="21">
                  <c:v>1939</c:v>
                </c:pt>
                <c:pt idx="22">
                  <c:v>1940</c:v>
                </c:pt>
                <c:pt idx="23">
                  <c:v>1941</c:v>
                </c:pt>
                <c:pt idx="24">
                  <c:v>1942</c:v>
                </c:pt>
                <c:pt idx="25">
                  <c:v>1943</c:v>
                </c:pt>
                <c:pt idx="26">
                  <c:v>1944</c:v>
                </c:pt>
                <c:pt idx="27">
                  <c:v>1945</c:v>
                </c:pt>
                <c:pt idx="28">
                  <c:v>1946</c:v>
                </c:pt>
                <c:pt idx="29">
                  <c:v>1947</c:v>
                </c:pt>
                <c:pt idx="30">
                  <c:v>1948</c:v>
                </c:pt>
                <c:pt idx="31">
                  <c:v>1949</c:v>
                </c:pt>
                <c:pt idx="32">
                  <c:v>1950</c:v>
                </c:pt>
                <c:pt idx="33">
                  <c:v>1951</c:v>
                </c:pt>
                <c:pt idx="34">
                  <c:v>1952</c:v>
                </c:pt>
                <c:pt idx="35">
                  <c:v>1953</c:v>
                </c:pt>
                <c:pt idx="36">
                  <c:v>1954</c:v>
                </c:pt>
                <c:pt idx="37">
                  <c:v>1955</c:v>
                </c:pt>
                <c:pt idx="38">
                  <c:v>1956</c:v>
                </c:pt>
                <c:pt idx="39">
                  <c:v>1957</c:v>
                </c:pt>
                <c:pt idx="40">
                  <c:v>1958</c:v>
                </c:pt>
                <c:pt idx="41">
                  <c:v>1959</c:v>
                </c:pt>
                <c:pt idx="42">
                  <c:v>1960</c:v>
                </c:pt>
                <c:pt idx="43">
                  <c:v>1961</c:v>
                </c:pt>
                <c:pt idx="44">
                  <c:v>1962</c:v>
                </c:pt>
                <c:pt idx="45">
                  <c:v>1963</c:v>
                </c:pt>
                <c:pt idx="46">
                  <c:v>1964</c:v>
                </c:pt>
                <c:pt idx="47">
                  <c:v>1965</c:v>
                </c:pt>
                <c:pt idx="48">
                  <c:v>1966</c:v>
                </c:pt>
                <c:pt idx="49">
                  <c:v>1967</c:v>
                </c:pt>
                <c:pt idx="50">
                  <c:v>1968</c:v>
                </c:pt>
                <c:pt idx="51">
                  <c:v>1969</c:v>
                </c:pt>
                <c:pt idx="52">
                  <c:v>1970</c:v>
                </c:pt>
                <c:pt idx="53">
                  <c:v>1971</c:v>
                </c:pt>
                <c:pt idx="54">
                  <c:v>1972</c:v>
                </c:pt>
                <c:pt idx="55">
                  <c:v>1973</c:v>
                </c:pt>
                <c:pt idx="56">
                  <c:v>1974</c:v>
                </c:pt>
                <c:pt idx="57">
                  <c:v>1975</c:v>
                </c:pt>
                <c:pt idx="58">
                  <c:v>1976</c:v>
                </c:pt>
                <c:pt idx="59">
                  <c:v>1977</c:v>
                </c:pt>
                <c:pt idx="60">
                  <c:v>1978</c:v>
                </c:pt>
                <c:pt idx="61">
                  <c:v>1979</c:v>
                </c:pt>
                <c:pt idx="62">
                  <c:v>1980</c:v>
                </c:pt>
                <c:pt idx="63">
                  <c:v>1981</c:v>
                </c:pt>
                <c:pt idx="64">
                  <c:v>1982</c:v>
                </c:pt>
                <c:pt idx="65">
                  <c:v>1983</c:v>
                </c:pt>
                <c:pt idx="66">
                  <c:v>1984</c:v>
                </c:pt>
                <c:pt idx="67">
                  <c:v>1985</c:v>
                </c:pt>
                <c:pt idx="68">
                  <c:v>1986</c:v>
                </c:pt>
                <c:pt idx="69">
                  <c:v>1987</c:v>
                </c:pt>
                <c:pt idx="70">
                  <c:v>1988</c:v>
                </c:pt>
                <c:pt idx="71">
                  <c:v>1989</c:v>
                </c:pt>
                <c:pt idx="72">
                  <c:v>1990</c:v>
                </c:pt>
                <c:pt idx="73">
                  <c:v>1991</c:v>
                </c:pt>
                <c:pt idx="74">
                  <c:v>1992</c:v>
                </c:pt>
                <c:pt idx="75">
                  <c:v>1993</c:v>
                </c:pt>
                <c:pt idx="76">
                  <c:v>1994</c:v>
                </c:pt>
                <c:pt idx="77">
                  <c:v>1995</c:v>
                </c:pt>
                <c:pt idx="78">
                  <c:v>1996</c:v>
                </c:pt>
                <c:pt idx="79">
                  <c:v>1997</c:v>
                </c:pt>
                <c:pt idx="80">
                  <c:v>1998</c:v>
                </c:pt>
                <c:pt idx="81">
                  <c:v>1999</c:v>
                </c:pt>
                <c:pt idx="82">
                  <c:v>2000</c:v>
                </c:pt>
                <c:pt idx="83">
                  <c:v>2001</c:v>
                </c:pt>
                <c:pt idx="84">
                  <c:v>2002</c:v>
                </c:pt>
                <c:pt idx="85">
                  <c:v>2003</c:v>
                </c:pt>
                <c:pt idx="86">
                  <c:v>2004</c:v>
                </c:pt>
              </c:numCache>
            </c:numRef>
          </c:cat>
          <c:val>
            <c:numRef>
              <c:f>'[land concentration.xlsx]Farm #'!$C$3:$C$95</c:f>
              <c:numCache>
                <c:formatCode>#,##0</c:formatCode>
                <c:ptCount val="93"/>
                <c:pt idx="0">
                  <c:v>77555.769229500016</c:v>
                </c:pt>
                <c:pt idx="1">
                  <c:v>76527.670310999994</c:v>
                </c:pt>
                <c:pt idx="2">
                  <c:v>78421.069767000008</c:v>
                </c:pt>
                <c:pt idx="3">
                  <c:v>80286.597000000009</c:v>
                </c:pt>
                <c:pt idx="4">
                  <c:v>81072.954710313061</c:v>
                </c:pt>
                <c:pt idx="5">
                  <c:v>81720.648126208063</c:v>
                </c:pt>
                <c:pt idx="6">
                  <c:v>81844.570500000002</c:v>
                </c:pt>
                <c:pt idx="7">
                  <c:v>83140.455000000002</c:v>
                </c:pt>
                <c:pt idx="8">
                  <c:v>83038.531499999997</c:v>
                </c:pt>
                <c:pt idx="9">
                  <c:v>82224</c:v>
                </c:pt>
                <c:pt idx="10">
                  <c:v>82638.546000000002</c:v>
                </c:pt>
                <c:pt idx="11">
                  <c:v>83712.597000000009</c:v>
                </c:pt>
                <c:pt idx="12">
                  <c:v>82801.281000000003</c:v>
                </c:pt>
                <c:pt idx="13">
                  <c:v>83514.162114048871</c:v>
                </c:pt>
                <c:pt idx="14">
                  <c:v>83092.062750000012</c:v>
                </c:pt>
                <c:pt idx="15">
                  <c:v>83514.162114048871</c:v>
                </c:pt>
                <c:pt idx="16">
                  <c:v>83382.844500000007</c:v>
                </c:pt>
                <c:pt idx="17">
                  <c:v>84903.988500000007</c:v>
                </c:pt>
                <c:pt idx="18">
                  <c:v>84271.891499999998</c:v>
                </c:pt>
                <c:pt idx="19">
                  <c:v>85574.627999999997</c:v>
                </c:pt>
                <c:pt idx="20">
                  <c:v>86063.689500000008</c:v>
                </c:pt>
                <c:pt idx="21">
                  <c:v>86268.393000000011</c:v>
                </c:pt>
                <c:pt idx="22">
                  <c:v>86564.527875000014</c:v>
                </c:pt>
                <c:pt idx="23">
                  <c:v>86860.662750000018</c:v>
                </c:pt>
                <c:pt idx="24">
                  <c:v>87156.797625000021</c:v>
                </c:pt>
                <c:pt idx="25">
                  <c:v>87452.932500000024</c:v>
                </c:pt>
                <c:pt idx="26">
                  <c:v>87749.067375000028</c:v>
                </c:pt>
                <c:pt idx="27">
                  <c:v>88045.202250000031</c:v>
                </c:pt>
                <c:pt idx="28">
                  <c:v>88637.472000000009</c:v>
                </c:pt>
                <c:pt idx="29">
                  <c:v>86380.594500000007</c:v>
                </c:pt>
                <c:pt idx="30">
                  <c:v>87894.886500000008</c:v>
                </c:pt>
                <c:pt idx="31">
                  <c:v>87180.565499999997</c:v>
                </c:pt>
                <c:pt idx="32">
                  <c:v>86917.62000000001</c:v>
                </c:pt>
                <c:pt idx="33">
                  <c:v>86757.454500000007</c:v>
                </c:pt>
                <c:pt idx="34">
                  <c:v>87251.654999999999</c:v>
                </c:pt>
                <c:pt idx="35">
                  <c:v>87997.848934500013</c:v>
                </c:pt>
                <c:pt idx="36">
                  <c:v>87520.381018500004</c:v>
                </c:pt>
                <c:pt idx="37">
                  <c:v>87467.985487500002</c:v>
                </c:pt>
                <c:pt idx="38">
                  <c:v>87969.772993381572</c:v>
                </c:pt>
                <c:pt idx="39">
                  <c:v>87909.508273668747</c:v>
                </c:pt>
                <c:pt idx="40">
                  <c:v>88847.455972125026</c:v>
                </c:pt>
                <c:pt idx="41">
                  <c:v>92857.987030395729</c:v>
                </c:pt>
                <c:pt idx="42">
                  <c:v>91790.39125515311</c:v>
                </c:pt>
                <c:pt idx="43">
                  <c:v>90761.377097539254</c:v>
                </c:pt>
                <c:pt idx="44">
                  <c:v>90466</c:v>
                </c:pt>
                <c:pt idx="45">
                  <c:v>89526</c:v>
                </c:pt>
                <c:pt idx="46">
                  <c:v>91364</c:v>
                </c:pt>
                <c:pt idx="47">
                  <c:v>87795</c:v>
                </c:pt>
                <c:pt idx="48">
                  <c:v>87438.25</c:v>
                </c:pt>
                <c:pt idx="49">
                  <c:v>86368</c:v>
                </c:pt>
                <c:pt idx="50">
                  <c:v>87921</c:v>
                </c:pt>
                <c:pt idx="51">
                  <c:v>89134</c:v>
                </c:pt>
                <c:pt idx="52">
                  <c:v>89216</c:v>
                </c:pt>
                <c:pt idx="53">
                  <c:v>89298</c:v>
                </c:pt>
                <c:pt idx="54">
                  <c:v>87815</c:v>
                </c:pt>
                <c:pt idx="55">
                  <c:v>87916</c:v>
                </c:pt>
                <c:pt idx="56">
                  <c:v>86155</c:v>
                </c:pt>
                <c:pt idx="57">
                  <c:v>85505</c:v>
                </c:pt>
                <c:pt idx="58">
                  <c:v>85719</c:v>
                </c:pt>
                <c:pt idx="59">
                  <c:v>85801</c:v>
                </c:pt>
                <c:pt idx="60">
                  <c:v>85447</c:v>
                </c:pt>
                <c:pt idx="61">
                  <c:v>85267.820133333327</c:v>
                </c:pt>
                <c:pt idx="62">
                  <c:v>85088.640266666654</c:v>
                </c:pt>
                <c:pt idx="63">
                  <c:v>86267</c:v>
                </c:pt>
                <c:pt idx="64">
                  <c:v>86087.820133333327</c:v>
                </c:pt>
                <c:pt idx="65">
                  <c:v>86015</c:v>
                </c:pt>
                <c:pt idx="66">
                  <c:v>85835.820133333327</c:v>
                </c:pt>
                <c:pt idx="67">
                  <c:v>86150</c:v>
                </c:pt>
                <c:pt idx="68">
                  <c:v>85878</c:v>
                </c:pt>
                <c:pt idx="69">
                  <c:v>85938</c:v>
                </c:pt>
                <c:pt idx="70">
                  <c:v>85769</c:v>
                </c:pt>
                <c:pt idx="71">
                  <c:v>85589.820133333327</c:v>
                </c:pt>
                <c:pt idx="72">
                  <c:v>82885</c:v>
                </c:pt>
                <c:pt idx="73">
                  <c:v>82541</c:v>
                </c:pt>
                <c:pt idx="74">
                  <c:v>81236</c:v>
                </c:pt>
                <c:pt idx="75">
                  <c:v>82759.301999999996</c:v>
                </c:pt>
                <c:pt idx="76">
                  <c:v>81850.944000000003</c:v>
                </c:pt>
                <c:pt idx="77">
                  <c:v>82143.843999999997</c:v>
                </c:pt>
                <c:pt idx="78">
                  <c:v>82209.570999999996</c:v>
                </c:pt>
                <c:pt idx="79">
                  <c:v>82603.879890986645</c:v>
                </c:pt>
                <c:pt idx="80">
                  <c:v>82998.188778382057</c:v>
                </c:pt>
                <c:pt idx="81">
                  <c:v>83392.497662237249</c:v>
                </c:pt>
                <c:pt idx="82">
                  <c:v>83786.806542602324</c:v>
                </c:pt>
                <c:pt idx="83">
                  <c:v>84057.664151084726</c:v>
                </c:pt>
                <c:pt idx="84">
                  <c:v>84350.07829241133</c:v>
                </c:pt>
                <c:pt idx="85">
                  <c:v>84329.418437376371</c:v>
                </c:pt>
                <c:pt idx="86">
                  <c:v>84362.449590356409</c:v>
                </c:pt>
                <c:pt idx="87">
                  <c:v>84368.293256055302</c:v>
                </c:pt>
                <c:pt idx="88">
                  <c:v>84421.436204700294</c:v>
                </c:pt>
                <c:pt idx="89">
                  <c:v>84437.086837947994</c:v>
                </c:pt>
                <c:pt idx="90">
                  <c:v>84446.131527552163</c:v>
                </c:pt>
                <c:pt idx="91">
                  <c:v>84446.131527552163</c:v>
                </c:pt>
                <c:pt idx="92">
                  <c:v>84530.577659079703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5C-F84E-A896-FC8725666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81838128"/>
        <c:axId val="-681838672"/>
      </c:lineChart>
      <c:lineChart>
        <c:grouping val="standard"/>
        <c:varyColors val="0"/>
        <c:ser>
          <c:idx val="2"/>
          <c:order val="2"/>
          <c:tx>
            <c:strRef>
              <c:f>'[land concentration.xlsx]Farm #'!$D$2</c:f>
              <c:strCache>
                <c:ptCount val="1"/>
                <c:pt idx="0">
                  <c:v>Size</c:v>
                </c:pt>
              </c:strCache>
            </c:strRef>
          </c:tx>
          <c:spPr>
            <a:ln w="38100">
              <a:solidFill>
                <a:srgbClr val="FF9900"/>
              </a:solidFill>
              <a:prstDash val="solid"/>
            </a:ln>
          </c:spPr>
          <c:marker>
            <c:symbol val="dot"/>
            <c:size val="5"/>
            <c:spPr>
              <a:noFill/>
              <a:ln w="38100">
                <a:solidFill>
                  <a:schemeClr val="tx1"/>
                </a:solidFill>
              </a:ln>
            </c:spPr>
          </c:marker>
          <c:cat>
            <c:numRef>
              <c:f>'[land concentration.xlsx]Farm #'!$A$3:$A$95</c:f>
              <c:numCache>
                <c:formatCode>General</c:formatCode>
                <c:ptCount val="93"/>
                <c:pt idx="0">
                  <c:v>1918</c:v>
                </c:pt>
                <c:pt idx="1">
                  <c:v>1919</c:v>
                </c:pt>
                <c:pt idx="2">
                  <c:v>1920</c:v>
                </c:pt>
                <c:pt idx="3">
                  <c:v>1921</c:v>
                </c:pt>
                <c:pt idx="4">
                  <c:v>1922</c:v>
                </c:pt>
                <c:pt idx="5">
                  <c:v>1923</c:v>
                </c:pt>
                <c:pt idx="6">
                  <c:v>1924</c:v>
                </c:pt>
                <c:pt idx="7">
                  <c:v>1925</c:v>
                </c:pt>
                <c:pt idx="8">
                  <c:v>1926</c:v>
                </c:pt>
                <c:pt idx="9">
                  <c:v>1927</c:v>
                </c:pt>
                <c:pt idx="10">
                  <c:v>1928</c:v>
                </c:pt>
                <c:pt idx="11">
                  <c:v>1929</c:v>
                </c:pt>
                <c:pt idx="12">
                  <c:v>1930</c:v>
                </c:pt>
                <c:pt idx="13">
                  <c:v>1931</c:v>
                </c:pt>
                <c:pt idx="14">
                  <c:v>1932</c:v>
                </c:pt>
                <c:pt idx="15">
                  <c:v>1933</c:v>
                </c:pt>
                <c:pt idx="16">
                  <c:v>1934</c:v>
                </c:pt>
                <c:pt idx="17">
                  <c:v>1935</c:v>
                </c:pt>
                <c:pt idx="18">
                  <c:v>1936</c:v>
                </c:pt>
                <c:pt idx="19">
                  <c:v>1937</c:v>
                </c:pt>
                <c:pt idx="20">
                  <c:v>1938</c:v>
                </c:pt>
                <c:pt idx="21">
                  <c:v>1939</c:v>
                </c:pt>
                <c:pt idx="22">
                  <c:v>1940</c:v>
                </c:pt>
                <c:pt idx="23">
                  <c:v>1941</c:v>
                </c:pt>
                <c:pt idx="24">
                  <c:v>1942</c:v>
                </c:pt>
                <c:pt idx="25">
                  <c:v>1943</c:v>
                </c:pt>
                <c:pt idx="26">
                  <c:v>1944</c:v>
                </c:pt>
                <c:pt idx="27">
                  <c:v>1945</c:v>
                </c:pt>
                <c:pt idx="28">
                  <c:v>1946</c:v>
                </c:pt>
                <c:pt idx="29">
                  <c:v>1947</c:v>
                </c:pt>
                <c:pt idx="30">
                  <c:v>1948</c:v>
                </c:pt>
                <c:pt idx="31">
                  <c:v>1949</c:v>
                </c:pt>
                <c:pt idx="32">
                  <c:v>1950</c:v>
                </c:pt>
                <c:pt idx="33">
                  <c:v>1951</c:v>
                </c:pt>
                <c:pt idx="34">
                  <c:v>1952</c:v>
                </c:pt>
                <c:pt idx="35">
                  <c:v>1953</c:v>
                </c:pt>
                <c:pt idx="36">
                  <c:v>1954</c:v>
                </c:pt>
                <c:pt idx="37">
                  <c:v>1955</c:v>
                </c:pt>
                <c:pt idx="38">
                  <c:v>1956</c:v>
                </c:pt>
                <c:pt idx="39">
                  <c:v>1957</c:v>
                </c:pt>
                <c:pt idx="40">
                  <c:v>1958</c:v>
                </c:pt>
                <c:pt idx="41">
                  <c:v>1959</c:v>
                </c:pt>
                <c:pt idx="42">
                  <c:v>1960</c:v>
                </c:pt>
                <c:pt idx="43">
                  <c:v>1961</c:v>
                </c:pt>
                <c:pt idx="44">
                  <c:v>1962</c:v>
                </c:pt>
                <c:pt idx="45">
                  <c:v>1963</c:v>
                </c:pt>
                <c:pt idx="46">
                  <c:v>1964</c:v>
                </c:pt>
                <c:pt idx="47">
                  <c:v>1965</c:v>
                </c:pt>
                <c:pt idx="48">
                  <c:v>1966</c:v>
                </c:pt>
                <c:pt idx="49">
                  <c:v>1967</c:v>
                </c:pt>
                <c:pt idx="50">
                  <c:v>1968</c:v>
                </c:pt>
                <c:pt idx="51">
                  <c:v>1969</c:v>
                </c:pt>
                <c:pt idx="52">
                  <c:v>1970</c:v>
                </c:pt>
                <c:pt idx="53">
                  <c:v>1971</c:v>
                </c:pt>
                <c:pt idx="54">
                  <c:v>1972</c:v>
                </c:pt>
                <c:pt idx="55">
                  <c:v>1973</c:v>
                </c:pt>
                <c:pt idx="56">
                  <c:v>1974</c:v>
                </c:pt>
                <c:pt idx="57">
                  <c:v>1975</c:v>
                </c:pt>
                <c:pt idx="58">
                  <c:v>1976</c:v>
                </c:pt>
                <c:pt idx="59">
                  <c:v>1977</c:v>
                </c:pt>
                <c:pt idx="60">
                  <c:v>1978</c:v>
                </c:pt>
                <c:pt idx="61">
                  <c:v>1979</c:v>
                </c:pt>
                <c:pt idx="62">
                  <c:v>1980</c:v>
                </c:pt>
                <c:pt idx="63">
                  <c:v>1981</c:v>
                </c:pt>
                <c:pt idx="64">
                  <c:v>1982</c:v>
                </c:pt>
                <c:pt idx="65">
                  <c:v>1983</c:v>
                </c:pt>
                <c:pt idx="66">
                  <c:v>1984</c:v>
                </c:pt>
                <c:pt idx="67">
                  <c:v>1985</c:v>
                </c:pt>
                <c:pt idx="68">
                  <c:v>1986</c:v>
                </c:pt>
                <c:pt idx="69">
                  <c:v>1987</c:v>
                </c:pt>
                <c:pt idx="70">
                  <c:v>1988</c:v>
                </c:pt>
                <c:pt idx="71">
                  <c:v>1989</c:v>
                </c:pt>
                <c:pt idx="72">
                  <c:v>1990</c:v>
                </c:pt>
                <c:pt idx="73">
                  <c:v>1991</c:v>
                </c:pt>
                <c:pt idx="74">
                  <c:v>1992</c:v>
                </c:pt>
                <c:pt idx="75">
                  <c:v>1993</c:v>
                </c:pt>
                <c:pt idx="76">
                  <c:v>1994</c:v>
                </c:pt>
                <c:pt idx="77">
                  <c:v>1995</c:v>
                </c:pt>
                <c:pt idx="78">
                  <c:v>1996</c:v>
                </c:pt>
                <c:pt idx="79">
                  <c:v>1997</c:v>
                </c:pt>
                <c:pt idx="80">
                  <c:v>1998</c:v>
                </c:pt>
                <c:pt idx="81">
                  <c:v>1999</c:v>
                </c:pt>
                <c:pt idx="82">
                  <c:v>2000</c:v>
                </c:pt>
                <c:pt idx="83">
                  <c:v>2001</c:v>
                </c:pt>
                <c:pt idx="84">
                  <c:v>2002</c:v>
                </c:pt>
                <c:pt idx="85">
                  <c:v>2003</c:v>
                </c:pt>
                <c:pt idx="86">
                  <c:v>2004</c:v>
                </c:pt>
                <c:pt idx="87">
                  <c:v>2005</c:v>
                </c:pt>
                <c:pt idx="88">
                  <c:v>2006</c:v>
                </c:pt>
                <c:pt idx="89">
                  <c:v>2007</c:v>
                </c:pt>
                <c:pt idx="90">
                  <c:v>2008</c:v>
                </c:pt>
                <c:pt idx="91">
                  <c:v>2009</c:v>
                </c:pt>
                <c:pt idx="92">
                  <c:v>2010</c:v>
                </c:pt>
              </c:numCache>
            </c:numRef>
          </c:cat>
          <c:val>
            <c:numRef>
              <c:f>'[land concentration.xlsx]Farm #'!$D$3:$D$95</c:f>
              <c:numCache>
                <c:formatCode>#,##0</c:formatCode>
                <c:ptCount val="93"/>
                <c:pt idx="0">
                  <c:v>1018.4739028680616</c:v>
                </c:pt>
                <c:pt idx="1">
                  <c:v>992.6540367732897</c:v>
                </c:pt>
                <c:pt idx="2">
                  <c:v>967.99404753499402</c:v>
                </c:pt>
                <c:pt idx="3">
                  <c:v>985.9342396109638</c:v>
                </c:pt>
                <c:pt idx="4">
                  <c:v>951.09165329665029</c:v>
                </c:pt>
                <c:pt idx="5">
                  <c:v>951.09165329665007</c:v>
                </c:pt>
                <c:pt idx="6">
                  <c:v>926.47238510301111</c:v>
                </c:pt>
                <c:pt idx="7">
                  <c:v>917.07797436519672</c:v>
                </c:pt>
                <c:pt idx="8">
                  <c:v>939.62626451218682</c:v>
                </c:pt>
                <c:pt idx="9">
                  <c:v>882.35483490186391</c:v>
                </c:pt>
                <c:pt idx="10">
                  <c:v>879.39541565572722</c:v>
                </c:pt>
                <c:pt idx="11">
                  <c:v>882.0394171197371</c:v>
                </c:pt>
                <c:pt idx="12">
                  <c:v>854.14979368681668</c:v>
                </c:pt>
                <c:pt idx="13">
                  <c:v>857.10493510249</c:v>
                </c:pt>
                <c:pt idx="15">
                  <c:v>848.44093276152569</c:v>
                </c:pt>
                <c:pt idx="16">
                  <c:v>842.84690690387151</c:v>
                </c:pt>
                <c:pt idx="17">
                  <c:v>838.33435528303573</c:v>
                </c:pt>
                <c:pt idx="18">
                  <c:v>808.3712217863</c:v>
                </c:pt>
                <c:pt idx="19">
                  <c:v>818.47301872716491</c:v>
                </c:pt>
                <c:pt idx="20">
                  <c:v>814.2260122989594</c:v>
                </c:pt>
                <c:pt idx="21">
                  <c:v>802.22802596339841</c:v>
                </c:pt>
                <c:pt idx="22">
                  <c:v>799.75780337456081</c:v>
                </c:pt>
                <c:pt idx="27">
                  <c:v>787.87250145093594</c:v>
                </c:pt>
                <c:pt idx="28">
                  <c:v>788.2179399393525</c:v>
                </c:pt>
                <c:pt idx="29">
                  <c:v>757.79098605140803</c:v>
                </c:pt>
                <c:pt idx="30">
                  <c:v>759.52823984860402</c:v>
                </c:pt>
                <c:pt idx="31">
                  <c:v>743.59500434997699</c:v>
                </c:pt>
                <c:pt idx="32">
                  <c:v>743.85201287142274</c:v>
                </c:pt>
                <c:pt idx="33">
                  <c:v>734.07556309545976</c:v>
                </c:pt>
                <c:pt idx="34">
                  <c:v>729.79737528856765</c:v>
                </c:pt>
                <c:pt idx="35">
                  <c:v>738.2493744400075</c:v>
                </c:pt>
                <c:pt idx="36">
                  <c:v>758.30371021782082</c:v>
                </c:pt>
                <c:pt idx="37">
                  <c:v>783.86164471797542</c:v>
                </c:pt>
                <c:pt idx="38">
                  <c:v>807.92936448648152</c:v>
                </c:pt>
                <c:pt idx="39">
                  <c:v>853.00175893098856</c:v>
                </c:pt>
                <c:pt idx="40">
                  <c:v>853.53920025482046</c:v>
                </c:pt>
                <c:pt idx="41">
                  <c:v>874.204359163959</c:v>
                </c:pt>
                <c:pt idx="42">
                  <c:v>867.10049457441608</c:v>
                </c:pt>
                <c:pt idx="43">
                  <c:v>863.14456308524086</c:v>
                </c:pt>
                <c:pt idx="44">
                  <c:v>853.36427351878569</c:v>
                </c:pt>
                <c:pt idx="45">
                  <c:v>855.22683199434471</c:v>
                </c:pt>
                <c:pt idx="46">
                  <c:v>901.14117194512119</c:v>
                </c:pt>
                <c:pt idx="47">
                  <c:v>918.95371475224522</c:v>
                </c:pt>
                <c:pt idx="48">
                  <c:v>921.69543069621341</c:v>
                </c:pt>
                <c:pt idx="49">
                  <c:v>930.15842245269414</c:v>
                </c:pt>
                <c:pt idx="50">
                  <c:v>946.32324449993541</c:v>
                </c:pt>
                <c:pt idx="51">
                  <c:v>970.06040158894268</c:v>
                </c:pt>
                <c:pt idx="52">
                  <c:v>978.74464502185879</c:v>
                </c:pt>
                <c:pt idx="53">
                  <c:v>987.56939682820553</c:v>
                </c:pt>
                <c:pt idx="54">
                  <c:v>1020.0134739580913</c:v>
                </c:pt>
                <c:pt idx="55">
                  <c:v>1072.9968877768963</c:v>
                </c:pt>
                <c:pt idx="56">
                  <c:v>1078.8929935508108</c:v>
                </c:pt>
                <c:pt idx="57">
                  <c:v>1101.9963655578611</c:v>
                </c:pt>
                <c:pt idx="58">
                  <c:v>1134.4194171673591</c:v>
                </c:pt>
                <c:pt idx="59">
                  <c:v>1146.6046598646274</c:v>
                </c:pt>
                <c:pt idx="60">
                  <c:v>1193.0439396266459</c:v>
                </c:pt>
                <c:pt idx="63">
                  <c:v>1338.92596616483</c:v>
                </c:pt>
                <c:pt idx="64">
                  <c:v>1354.5683501210765</c:v>
                </c:pt>
                <c:pt idx="65">
                  <c:v>1434.5396931287523</c:v>
                </c:pt>
                <c:pt idx="66">
                  <c:v>1452.7836155926577</c:v>
                </c:pt>
                <c:pt idx="67">
                  <c:v>1307.6806314511234</c:v>
                </c:pt>
                <c:pt idx="68">
                  <c:v>1325.0732911587718</c:v>
                </c:pt>
                <c:pt idx="69">
                  <c:v>1318.6742366119379</c:v>
                </c:pt>
                <c:pt idx="70">
                  <c:v>1279.9432920459633</c:v>
                </c:pt>
                <c:pt idx="71">
                  <c:v>1294.1938843384069</c:v>
                </c:pt>
                <c:pt idx="72">
                  <c:v>1335.0460666194188</c:v>
                </c:pt>
                <c:pt idx="73">
                  <c:v>1333.4571890145396</c:v>
                </c:pt>
                <c:pt idx="74">
                  <c:v>1319.5373919823273</c:v>
                </c:pt>
                <c:pt idx="75">
                  <c:v>1427.3767161090029</c:v>
                </c:pt>
                <c:pt idx="76">
                  <c:v>1344</c:v>
                </c:pt>
                <c:pt idx="77">
                  <c:v>1373</c:v>
                </c:pt>
                <c:pt idx="78">
                  <c:v>1349.0690702025008</c:v>
                </c:pt>
                <c:pt idx="79">
                  <c:v>1414.0141718474897</c:v>
                </c:pt>
                <c:pt idx="83">
                  <c:v>1738.9561866664887</c:v>
                </c:pt>
                <c:pt idx="84">
                  <c:v>1840.981236466265</c:v>
                </c:pt>
                <c:pt idx="85">
                  <c:v>1888.7783091896624</c:v>
                </c:pt>
                <c:pt idx="88">
                  <c:v>2052.2319941633277</c:v>
                </c:pt>
                <c:pt idx="89">
                  <c:v>2112.7229854863635</c:v>
                </c:pt>
                <c:pt idx="90">
                  <c:v>2172.3178443262914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5C-F84E-A896-FC8725666A37}"/>
            </c:ext>
          </c:extLst>
        </c:ser>
        <c:ser>
          <c:idx val="3"/>
          <c:order val="3"/>
          <c:tx>
            <c:strRef>
              <c:f>'[land concentration.xlsx]Farm #'!$E$2</c:f>
              <c:strCache>
                <c:ptCount val="1"/>
                <c:pt idx="0">
                  <c:v>Estimate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ysDash"/>
            </a:ln>
          </c:spPr>
          <c:marker>
            <c:symbol val="dot"/>
            <c:size val="5"/>
            <c:spPr>
              <a:noFill/>
              <a:ln w="38100">
                <a:solidFill>
                  <a:schemeClr val="tx1"/>
                </a:solidFill>
              </a:ln>
            </c:spPr>
          </c:marker>
          <c:cat>
            <c:numRef>
              <c:f>'[land concentration.xlsx]Farm #'!$A$3:$A$95</c:f>
              <c:numCache>
                <c:formatCode>General</c:formatCode>
                <c:ptCount val="93"/>
                <c:pt idx="0">
                  <c:v>1918</c:v>
                </c:pt>
                <c:pt idx="1">
                  <c:v>1919</c:v>
                </c:pt>
                <c:pt idx="2">
                  <c:v>1920</c:v>
                </c:pt>
                <c:pt idx="3">
                  <c:v>1921</c:v>
                </c:pt>
                <c:pt idx="4">
                  <c:v>1922</c:v>
                </c:pt>
                <c:pt idx="5">
                  <c:v>1923</c:v>
                </c:pt>
                <c:pt idx="6">
                  <c:v>1924</c:v>
                </c:pt>
                <c:pt idx="7">
                  <c:v>1925</c:v>
                </c:pt>
                <c:pt idx="8">
                  <c:v>1926</c:v>
                </c:pt>
                <c:pt idx="9">
                  <c:v>1927</c:v>
                </c:pt>
                <c:pt idx="10">
                  <c:v>1928</c:v>
                </c:pt>
                <c:pt idx="11">
                  <c:v>1929</c:v>
                </c:pt>
                <c:pt idx="12">
                  <c:v>1930</c:v>
                </c:pt>
                <c:pt idx="13">
                  <c:v>1931</c:v>
                </c:pt>
                <c:pt idx="14">
                  <c:v>1932</c:v>
                </c:pt>
                <c:pt idx="15">
                  <c:v>1933</c:v>
                </c:pt>
                <c:pt idx="16">
                  <c:v>1934</c:v>
                </c:pt>
                <c:pt idx="17">
                  <c:v>1935</c:v>
                </c:pt>
                <c:pt idx="18">
                  <c:v>1936</c:v>
                </c:pt>
                <c:pt idx="19">
                  <c:v>1937</c:v>
                </c:pt>
                <c:pt idx="20">
                  <c:v>1938</c:v>
                </c:pt>
                <c:pt idx="21">
                  <c:v>1939</c:v>
                </c:pt>
                <c:pt idx="22">
                  <c:v>1940</c:v>
                </c:pt>
                <c:pt idx="23">
                  <c:v>1941</c:v>
                </c:pt>
                <c:pt idx="24">
                  <c:v>1942</c:v>
                </c:pt>
                <c:pt idx="25">
                  <c:v>1943</c:v>
                </c:pt>
                <c:pt idx="26">
                  <c:v>1944</c:v>
                </c:pt>
                <c:pt idx="27">
                  <c:v>1945</c:v>
                </c:pt>
                <c:pt idx="28">
                  <c:v>1946</c:v>
                </c:pt>
                <c:pt idx="29">
                  <c:v>1947</c:v>
                </c:pt>
                <c:pt idx="30">
                  <c:v>1948</c:v>
                </c:pt>
                <c:pt idx="31">
                  <c:v>1949</c:v>
                </c:pt>
                <c:pt idx="32">
                  <c:v>1950</c:v>
                </c:pt>
                <c:pt idx="33">
                  <c:v>1951</c:v>
                </c:pt>
                <c:pt idx="34">
                  <c:v>1952</c:v>
                </c:pt>
                <c:pt idx="35">
                  <c:v>1953</c:v>
                </c:pt>
                <c:pt idx="36">
                  <c:v>1954</c:v>
                </c:pt>
                <c:pt idx="37">
                  <c:v>1955</c:v>
                </c:pt>
                <c:pt idx="38">
                  <c:v>1956</c:v>
                </c:pt>
                <c:pt idx="39">
                  <c:v>1957</c:v>
                </c:pt>
                <c:pt idx="40">
                  <c:v>1958</c:v>
                </c:pt>
                <c:pt idx="41">
                  <c:v>1959</c:v>
                </c:pt>
                <c:pt idx="42">
                  <c:v>1960</c:v>
                </c:pt>
                <c:pt idx="43">
                  <c:v>1961</c:v>
                </c:pt>
                <c:pt idx="44">
                  <c:v>1962</c:v>
                </c:pt>
                <c:pt idx="45">
                  <c:v>1963</c:v>
                </c:pt>
                <c:pt idx="46">
                  <c:v>1964</c:v>
                </c:pt>
                <c:pt idx="47">
                  <c:v>1965</c:v>
                </c:pt>
                <c:pt idx="48">
                  <c:v>1966</c:v>
                </c:pt>
                <c:pt idx="49">
                  <c:v>1967</c:v>
                </c:pt>
                <c:pt idx="50">
                  <c:v>1968</c:v>
                </c:pt>
                <c:pt idx="51">
                  <c:v>1969</c:v>
                </c:pt>
                <c:pt idx="52">
                  <c:v>1970</c:v>
                </c:pt>
                <c:pt idx="53">
                  <c:v>1971</c:v>
                </c:pt>
                <c:pt idx="54">
                  <c:v>1972</c:v>
                </c:pt>
                <c:pt idx="55">
                  <c:v>1973</c:v>
                </c:pt>
                <c:pt idx="56">
                  <c:v>1974</c:v>
                </c:pt>
                <c:pt idx="57">
                  <c:v>1975</c:v>
                </c:pt>
                <c:pt idx="58">
                  <c:v>1976</c:v>
                </c:pt>
                <c:pt idx="59">
                  <c:v>1977</c:v>
                </c:pt>
                <c:pt idx="60">
                  <c:v>1978</c:v>
                </c:pt>
                <c:pt idx="61">
                  <c:v>1979</c:v>
                </c:pt>
                <c:pt idx="62">
                  <c:v>1980</c:v>
                </c:pt>
                <c:pt idx="63">
                  <c:v>1981</c:v>
                </c:pt>
                <c:pt idx="64">
                  <c:v>1982</c:v>
                </c:pt>
                <c:pt idx="65">
                  <c:v>1983</c:v>
                </c:pt>
                <c:pt idx="66">
                  <c:v>1984</c:v>
                </c:pt>
                <c:pt idx="67">
                  <c:v>1985</c:v>
                </c:pt>
                <c:pt idx="68">
                  <c:v>1986</c:v>
                </c:pt>
                <c:pt idx="69">
                  <c:v>1987</c:v>
                </c:pt>
                <c:pt idx="70">
                  <c:v>1988</c:v>
                </c:pt>
                <c:pt idx="71">
                  <c:v>1989</c:v>
                </c:pt>
                <c:pt idx="72">
                  <c:v>1990</c:v>
                </c:pt>
                <c:pt idx="73">
                  <c:v>1991</c:v>
                </c:pt>
                <c:pt idx="74">
                  <c:v>1992</c:v>
                </c:pt>
                <c:pt idx="75">
                  <c:v>1993</c:v>
                </c:pt>
                <c:pt idx="76">
                  <c:v>1994</c:v>
                </c:pt>
                <c:pt idx="77">
                  <c:v>1995</c:v>
                </c:pt>
                <c:pt idx="78">
                  <c:v>1996</c:v>
                </c:pt>
                <c:pt idx="79">
                  <c:v>1997</c:v>
                </c:pt>
                <c:pt idx="80">
                  <c:v>1998</c:v>
                </c:pt>
                <c:pt idx="81">
                  <c:v>1999</c:v>
                </c:pt>
                <c:pt idx="82">
                  <c:v>2000</c:v>
                </c:pt>
                <c:pt idx="83">
                  <c:v>2001</c:v>
                </c:pt>
                <c:pt idx="84">
                  <c:v>2002</c:v>
                </c:pt>
                <c:pt idx="85">
                  <c:v>2003</c:v>
                </c:pt>
                <c:pt idx="86">
                  <c:v>2004</c:v>
                </c:pt>
                <c:pt idx="87">
                  <c:v>2005</c:v>
                </c:pt>
                <c:pt idx="88">
                  <c:v>2006</c:v>
                </c:pt>
                <c:pt idx="89">
                  <c:v>2007</c:v>
                </c:pt>
                <c:pt idx="90">
                  <c:v>2008</c:v>
                </c:pt>
                <c:pt idx="91">
                  <c:v>2009</c:v>
                </c:pt>
                <c:pt idx="92">
                  <c:v>2010</c:v>
                </c:pt>
              </c:numCache>
            </c:numRef>
          </c:cat>
          <c:val>
            <c:numRef>
              <c:f>'[land concentration.xlsx]Farm #'!$E$3:$E$95</c:f>
              <c:numCache>
                <c:formatCode>General</c:formatCode>
                <c:ptCount val="93"/>
                <c:pt idx="4" formatCode="#,##0">
                  <c:v>951.09165329665029</c:v>
                </c:pt>
                <c:pt idx="5" formatCode="#,##0">
                  <c:v>951.09165329665007</c:v>
                </c:pt>
                <c:pt idx="13" formatCode="#,##0">
                  <c:v>857.10493510249</c:v>
                </c:pt>
                <c:pt idx="14" formatCode="#,##0">
                  <c:v>848.44093276152569</c:v>
                </c:pt>
                <c:pt idx="15" formatCode="#,##0">
                  <c:v>848.44093276152569</c:v>
                </c:pt>
                <c:pt idx="22" formatCode="#,##0">
                  <c:v>799.75780337456081</c:v>
                </c:pt>
                <c:pt idx="23" formatCode="#,##0">
                  <c:v>797.31943577511288</c:v>
                </c:pt>
                <c:pt idx="24" formatCode="#,##0">
                  <c:v>794.9123109290781</c:v>
                </c:pt>
                <c:pt idx="25" formatCode="#,##0">
                  <c:v>792.53583218974177</c:v>
                </c:pt>
                <c:pt idx="26" formatCode="#,##0">
                  <c:v>790.18941800660502</c:v>
                </c:pt>
                <c:pt idx="27" formatCode="#,##0">
                  <c:v>787.87250145093594</c:v>
                </c:pt>
                <c:pt idx="35" formatCode="#,##0">
                  <c:v>738.2493744400075</c:v>
                </c:pt>
                <c:pt idx="36" formatCode="#,##0">
                  <c:v>758.30371021782082</c:v>
                </c:pt>
                <c:pt idx="38" formatCode="#,##0">
                  <c:v>807.92936448648152</c:v>
                </c:pt>
                <c:pt idx="39" formatCode="#,##0">
                  <c:v>853.00175893098856</c:v>
                </c:pt>
                <c:pt idx="40" formatCode="#,##0">
                  <c:v>853.53920025482046</c:v>
                </c:pt>
                <c:pt idx="41" formatCode="#,##0">
                  <c:v>874.204359163959</c:v>
                </c:pt>
                <c:pt idx="45" formatCode="#,##0">
                  <c:v>855.22683199434471</c:v>
                </c:pt>
                <c:pt idx="48" formatCode="#,##0">
                  <c:v>921.69543069621341</c:v>
                </c:pt>
                <c:pt idx="52" formatCode="#,##0">
                  <c:v>978.74464502185879</c:v>
                </c:pt>
                <c:pt idx="59" formatCode="#,##0">
                  <c:v>1146.6046598646274</c:v>
                </c:pt>
                <c:pt idx="60" formatCode="#,##0">
                  <c:v>1193.0439396266459</c:v>
                </c:pt>
                <c:pt idx="61" formatCode="#,##0">
                  <c:v>1229.3515013456363</c:v>
                </c:pt>
                <c:pt idx="62" formatCode="#,##0">
                  <c:v>1226.5559630206228</c:v>
                </c:pt>
                <c:pt idx="63" formatCode="#,##0">
                  <c:v>1338.92596616483</c:v>
                </c:pt>
                <c:pt idx="64" formatCode="#,##0">
                  <c:v>1354.5683501210765</c:v>
                </c:pt>
                <c:pt idx="66" formatCode="#,##0">
                  <c:v>1452.7836155926577</c:v>
                </c:pt>
                <c:pt idx="71" formatCode="#,##0">
                  <c:v>1294.1938843384069</c:v>
                </c:pt>
                <c:pt idx="79" formatCode="#,##0">
                  <c:v>1414.0141718474897</c:v>
                </c:pt>
                <c:pt idx="80" formatCode="#,##0">
                  <c:v>1484.8149983609799</c:v>
                </c:pt>
                <c:pt idx="81" formatCode="#,##0">
                  <c:v>1562.3009041597147</c:v>
                </c:pt>
                <c:pt idx="82" formatCode="#,##0">
                  <c:v>1647.4656207991334</c:v>
                </c:pt>
                <c:pt idx="83" formatCode="#,##0">
                  <c:v>1738.9561866664887</c:v>
                </c:pt>
                <c:pt idx="85" formatCode="#,##0">
                  <c:v>1888.7783091896624</c:v>
                </c:pt>
                <c:pt idx="86" formatCode="#,##0">
                  <c:v>1940.3836859401345</c:v>
                </c:pt>
                <c:pt idx="87" formatCode="#,##0">
                  <c:v>1994.2017183066389</c:v>
                </c:pt>
                <c:pt idx="88" formatCode="#,##0">
                  <c:v>2052.2319941633277</c:v>
                </c:pt>
                <c:pt idx="90" formatCode="#,##0">
                  <c:v>2172.3178443262914</c:v>
                </c:pt>
                <c:pt idx="91" formatCode="#,##0">
                  <c:v>2234.1968063899012</c:v>
                </c:pt>
                <c:pt idx="92" formatCode="#,##0">
                  <c:v>2300.8571293288278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5C-F84E-A896-FC8725666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81847376"/>
        <c:axId val="-681843024"/>
      </c:lineChart>
      <c:catAx>
        <c:axId val="-681838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ZA"/>
                  <a:t>Year</a:t>
                </a:r>
              </a:p>
            </c:rich>
          </c:tx>
          <c:layout>
            <c:manualLayout>
              <c:xMode val="edge"/>
              <c:yMode val="edge"/>
              <c:x val="0.48945615238153617"/>
              <c:y val="0.8664599089372354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681838672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6818386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ZA"/>
                  <a:t>'000 ha</a:t>
                </a:r>
              </a:p>
            </c:rich>
          </c:tx>
          <c:layout>
            <c:manualLayout>
              <c:xMode val="edge"/>
              <c:yMode val="edge"/>
              <c:x val="1.22086570477247E-2"/>
              <c:y val="0.4388254486133770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681838128"/>
        <c:crosses val="autoZero"/>
        <c:crossBetween val="midCat"/>
      </c:valAx>
      <c:catAx>
        <c:axId val="-681847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681843024"/>
        <c:crosses val="autoZero"/>
        <c:auto val="1"/>
        <c:lblAlgn val="ctr"/>
        <c:lblOffset val="100"/>
        <c:noMultiLvlLbl val="0"/>
      </c:catAx>
      <c:valAx>
        <c:axId val="-68184302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ZA"/>
                  <a:t>ha</a:t>
                </a:r>
              </a:p>
            </c:rich>
          </c:tx>
          <c:layout>
            <c:manualLayout>
              <c:xMode val="edge"/>
              <c:yMode val="edge"/>
              <c:x val="0.96226415094339601"/>
              <c:y val="0.46655791190865398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681847376"/>
        <c:crosses val="max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6202140330660933"/>
          <c:y val="0.92429090748690845"/>
          <c:w val="0.75429861798301467"/>
          <c:h val="7.0814990118397037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0.00417</cdr:x>
      <cdr:y>0</cdr:y>
    </cdr:from>
    <cdr:to>
      <cdr:x>0.11667</cdr:x>
      <cdr:y>0.07639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" y="0"/>
          <a:ext cx="514350" cy="209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%y/y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0.01307</cdr:x>
      <cdr:y>0.00504</cdr:y>
    </cdr:from>
    <cdr:to>
      <cdr:x>0.09607</cdr:x>
      <cdr:y>0.11361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27788"/>
          <a:ext cx="914429" cy="598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Index</a:t>
          </a:r>
        </a:p>
      </cdr:txBody>
    </cdr:sp>
  </cdr:relSizeAnchor>
  <cdr:relSizeAnchor xmlns:cdr="http://schemas.openxmlformats.org/drawingml/2006/chartDrawing">
    <cdr:from>
      <cdr:x>0.92928</cdr:x>
      <cdr:y>0.00772</cdr:y>
    </cdr:from>
    <cdr:to>
      <cdr:x>0.9881</cdr:x>
      <cdr:y>0.17228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0238049" y="42589"/>
          <a:ext cx="648033" cy="907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% y/y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0.70953</cdr:x>
      <cdr:y>0.03712</cdr:y>
    </cdr:from>
    <cdr:to>
      <cdr:x>0.96806</cdr:x>
      <cdr:y>0.72522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125926" y="180142"/>
          <a:ext cx="1503349" cy="333934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60000"/>
            <a:lumOff val="40000"/>
            <a:alpha val="4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0.28324</cdr:x>
      <cdr:y>0.05662</cdr:y>
    </cdr:from>
    <cdr:to>
      <cdr:x>0.67477</cdr:x>
      <cdr:y>0.13245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C30D11F-CF7D-4C62-8206-22960A9DBDE1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48272" y="252761"/>
          <a:ext cx="3384376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tx1"/>
          </a:solidFill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ZA" altLang="en-US" sz="1600" dirty="0">
              <a:solidFill>
                <a:srgbClr val="FF0000"/>
              </a:solidFill>
              <a:latin typeface="Calibri" panose="020F0502020204030204" pitchFamily="34" charset="0"/>
            </a:rPr>
            <a:t>Mean GDP growth per annum: ~1.4%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0.00615</cdr:x>
      <cdr:y>0.01389</cdr:y>
    </cdr:from>
    <cdr:to>
      <cdr:x>0.17692</cdr:x>
      <cdr:y>0.13194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" y="38100"/>
          <a:ext cx="105727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Index</a:t>
          </a:r>
        </a:p>
      </cdr:txBody>
    </cdr:sp>
  </cdr:relSizeAnchor>
  <cdr:relSizeAnchor xmlns:cdr="http://schemas.openxmlformats.org/drawingml/2006/chartDrawing">
    <cdr:from>
      <cdr:x>0.87582</cdr:x>
      <cdr:y>0.25698</cdr:y>
    </cdr:from>
    <cdr:to>
      <cdr:x>0.98693</cdr:x>
      <cdr:y>0.72811</cdr:y>
    </cdr:to>
    <cdr:sp macro="" textlink="">
      <cdr:nvSpPr>
        <cdr:cNvPr id="5" name="Oval 4">
          <a:extLst xmlns:a="http://schemas.openxmlformats.org/drawingml/2006/main">
            <a:ext uri="{FF2B5EF4-FFF2-40B4-BE49-F238E27FC236}">
              <a16:creationId xmlns:a16="http://schemas.microsoft.com/office/drawing/2014/main" id="{35743BBA-D57E-455F-B956-01E8D26F2CD1}"/>
            </a:ext>
          </a:extLst>
        </cdr:cNvPr>
        <cdr:cNvSpPr/>
      </cdr:nvSpPr>
      <cdr:spPr>
        <a:xfrm xmlns:a="http://schemas.openxmlformats.org/drawingml/2006/main">
          <a:off x="9649072" y="1296151"/>
          <a:ext cx="1224157" cy="237627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0.02385</cdr:y>
    </cdr:from>
    <cdr:to>
      <cdr:x>0.11271</cdr:x>
      <cdr:y>0.13773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8349ECF-FD5C-4B54-A716-DBF10766BC52}"/>
            </a:ext>
          </a:extLst>
        </cdr:cNvPr>
        <cdr:cNvSpPr txBox="1"/>
      </cdr:nvSpPr>
      <cdr:spPr>
        <a:xfrm xmlns:a="http://schemas.openxmlformats.org/drawingml/2006/main">
          <a:off x="-551384" y="129794"/>
          <a:ext cx="1257983" cy="619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ZA" sz="1600" dirty="0">
              <a:latin typeface="Arial" panose="020B0604020202020204" pitchFamily="34" charset="0"/>
              <a:cs typeface="Arial" panose="020B0604020202020204" pitchFamily="34" charset="0"/>
            </a:rPr>
            <a:t>Index</a:t>
          </a:r>
        </a:p>
      </cdr:txBody>
    </cdr:sp>
  </cdr:relSizeAnchor>
  <cdr:relSizeAnchor xmlns:cdr="http://schemas.openxmlformats.org/drawingml/2006/chartDrawing">
    <cdr:from>
      <cdr:x>0.9337</cdr:x>
      <cdr:y>0.02646</cdr:y>
    </cdr:from>
    <cdr:to>
      <cdr:x>1</cdr:x>
      <cdr:y>0.14932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D72BCBC-9401-4CFE-A755-AD9E307FBDA9}"/>
            </a:ext>
          </a:extLst>
        </cdr:cNvPr>
        <cdr:cNvSpPr txBox="1"/>
      </cdr:nvSpPr>
      <cdr:spPr>
        <a:xfrm xmlns:a="http://schemas.openxmlformats.org/drawingml/2006/main">
          <a:off x="10421249" y="144016"/>
          <a:ext cx="739990" cy="668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ZA" sz="1600" dirty="0" err="1">
              <a:latin typeface="Arial" panose="020B0604020202020204" pitchFamily="34" charset="0"/>
              <a:cs typeface="Arial" panose="020B0604020202020204" pitchFamily="34" charset="0"/>
            </a:rPr>
            <a:t>Rbn</a:t>
          </a:r>
          <a:endParaRPr lang="en-ZA" sz="16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0.00317</cdr:y>
    </cdr:from>
    <cdr:to>
      <cdr:x>0.29885</cdr:x>
      <cdr:y>0.19169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5694"/>
          <a:ext cx="1872208" cy="933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Area of farm land (hectares), </a:t>
          </a:r>
        </a:p>
        <a:p xmlns:a="http://schemas.openxmlformats.org/drawingml/2006/main">
          <a:r>
            <a:rPr lang="en-ZA" sz="1400" b="1" dirty="0">
              <a:latin typeface="Arial" panose="020B0604020202020204" pitchFamily="34" charset="0"/>
              <a:cs typeface="Arial" panose="020B0604020202020204" pitchFamily="34" charset="0"/>
            </a:rPr>
            <a:t>Number of farms</a:t>
          </a:r>
        </a:p>
      </cdr:txBody>
    </cdr:sp>
  </cdr:relSizeAnchor>
  <cdr:relSizeAnchor xmlns:cdr="http://schemas.openxmlformats.org/drawingml/2006/chartDrawing">
    <cdr:from>
      <cdr:x>0.83908</cdr:x>
      <cdr:y>0.01299</cdr:y>
    </cdr:from>
    <cdr:to>
      <cdr:x>0.98851</cdr:x>
      <cdr:y>0.11121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256554" y="64340"/>
          <a:ext cx="936134" cy="486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ZA" sz="1600" b="1" dirty="0">
              <a:latin typeface="Arial" panose="020B0604020202020204" pitchFamily="34" charset="0"/>
              <a:cs typeface="Arial" panose="020B0604020202020204" pitchFamily="34" charset="0"/>
            </a:rPr>
            <a:t>Farm size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0.91092</cdr:y>
    </cdr:from>
    <cdr:to>
      <cdr:x>0.31667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4090990"/>
          <a:ext cx="2895600" cy="40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ZA" sz="1200" baseline="0" dirty="0">
              <a:solidFill>
                <a:sysClr val="windowText" lastClr="000000"/>
              </a:solidFill>
              <a:latin typeface="Arial Narrow" panose="020B0606020202030204" pitchFamily="34" charset="0"/>
            </a:rPr>
            <a:t>Source: ITC, </a:t>
          </a:r>
          <a:r>
            <a:rPr lang="en-ZA" sz="1200" baseline="0" dirty="0" err="1">
              <a:solidFill>
                <a:sysClr val="windowText" lastClr="000000"/>
              </a:solidFill>
              <a:latin typeface="Arial Narrow" panose="020B0606020202030204" pitchFamily="34" charset="0"/>
            </a:rPr>
            <a:t>Agbiz</a:t>
          </a:r>
          <a:r>
            <a:rPr lang="en-ZA" sz="1200" baseline="0" dirty="0">
              <a:solidFill>
                <a:sysClr val="windowText" lastClr="000000"/>
              </a:solidFill>
              <a:latin typeface="Arial Narrow" panose="020B0606020202030204" pitchFamily="34" charset="0"/>
            </a:rPr>
            <a:t> Research</a:t>
          </a:r>
        </a:p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ZA" sz="1200" b="1" i="1" dirty="0">
              <a:effectLst/>
              <a:latin typeface="Arial Narrow" panose="020B0606020202030204" pitchFamily="34" charset="0"/>
            </a:rPr>
            <a:t>ROW</a:t>
          </a:r>
          <a:r>
            <a:rPr lang="en-ZA" sz="1200" i="1" baseline="0" dirty="0">
              <a:effectLst/>
              <a:latin typeface="Arial Narrow" panose="020B0606020202030204" pitchFamily="34" charset="0"/>
            </a:rPr>
            <a:t> represents Rest of the World</a:t>
          </a:r>
          <a:endParaRPr lang="en-ZA" sz="1200" i="1" dirty="0"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ZA" sz="1100" dirty="0">
            <a:solidFill>
              <a:sysClr val="windowText" lastClr="000000"/>
            </a:solidFill>
            <a:latin typeface="Arial Narrow" panose="020B0606020202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2FEED-7313-46D8-81D8-ED0DBACE75DE}" type="datetimeFigureOut">
              <a:rPr lang="en-ZA" smtClean="0"/>
              <a:t>2019/09/09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A346-16FB-453E-8106-2180B6ED67E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306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23EEE-A4AC-4065-8FAC-748C9B40422F}" type="datetime1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09/09/2019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D51F8-14F4-483D-9BFD-88394224B8CC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832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3E23EEE-A4AC-4065-8FAC-748C9B40422F}" type="datetime1">
              <a:rPr lang="en-GB" smtClean="0"/>
              <a:pPr/>
              <a:t>09/09/2019</a:t>
            </a:fld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9D51F8-14F4-483D-9BFD-88394224B8CC}" type="slidenum">
              <a:rPr lang="en-ZA" smtClean="0"/>
              <a:pPr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456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ZA" dirty="0"/>
              <a:t>Main contributors within each Ag subsector</a:t>
            </a:r>
          </a:p>
          <a:p>
            <a:pPr marL="228600" indent="-228600">
              <a:buAutoNum type="arabicParenR"/>
            </a:pPr>
            <a:r>
              <a:rPr lang="en-ZA" dirty="0"/>
              <a:t>Performance of subsectors:</a:t>
            </a:r>
          </a:p>
          <a:p>
            <a:pPr marL="685800" lvl="1" indent="-228600">
              <a:buAutoNum type="arabicParenR"/>
            </a:pPr>
            <a:r>
              <a:rPr lang="en-ZA" dirty="0"/>
              <a:t>Field crops flat &amp; declining since 2014</a:t>
            </a:r>
          </a:p>
          <a:p>
            <a:pPr marL="685800" lvl="1" indent="-228600">
              <a:buAutoNum type="arabicParenR"/>
            </a:pPr>
            <a:r>
              <a:rPr lang="en-ZA" dirty="0"/>
              <a:t>Livestock</a:t>
            </a:r>
            <a:r>
              <a:rPr lang="en-ZA" baseline="0" dirty="0"/>
              <a:t> up once volumes recover – good performer historically</a:t>
            </a:r>
          </a:p>
          <a:p>
            <a:pPr marL="685800" lvl="1" indent="-228600">
              <a:buAutoNum type="arabicParenR"/>
            </a:pPr>
            <a:r>
              <a:rPr lang="en-ZA" baseline="0" dirty="0"/>
              <a:t>Horticulture up later in projection: </a:t>
            </a:r>
          </a:p>
          <a:p>
            <a:pPr marL="1143000" lvl="2" indent="-228600">
              <a:buAutoNum type="arabicParenR"/>
            </a:pPr>
            <a:r>
              <a:rPr lang="en-ZA" baseline="0" dirty="0"/>
              <a:t>Recovery from drought volumes</a:t>
            </a:r>
          </a:p>
          <a:p>
            <a:pPr marL="1143000" lvl="2" indent="-228600">
              <a:buAutoNum type="arabicParenR"/>
            </a:pPr>
            <a:r>
              <a:rPr lang="en-ZA" baseline="0" dirty="0"/>
              <a:t>Young orchards established, time to enter full production</a:t>
            </a:r>
          </a:p>
          <a:p>
            <a:pPr marL="1600200" lvl="3" indent="-228600">
              <a:buAutoNum type="arabicParenR"/>
            </a:pPr>
            <a:r>
              <a:rPr lang="en-ZA" baseline="0" dirty="0"/>
              <a:t>Water response &amp; Expansion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A83F-8F36-8E42-9B2B-5A798CC00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00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3E23EEE-A4AC-4065-8FAC-748C9B40422F}" type="datetime1">
              <a:rPr lang="en-GB" smtClean="0"/>
              <a:pPr/>
              <a:t>09/09/2019</a:t>
            </a:fld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9D51F8-14F4-483D-9BFD-88394224B8CC}" type="slidenum">
              <a:rPr lang="en-ZA" smtClean="0"/>
              <a:pPr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9634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6388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D5920-2AC3-4BE5-9D84-98D7645F8E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9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Certain industries performed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A83F-8F36-8E42-9B2B-5A798CC001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187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3E23EEE-A4AC-4065-8FAC-748C9B40422F}" type="datetime1">
              <a:rPr lang="en-GB" smtClean="0"/>
              <a:pPr/>
              <a:t>09/09/2019</a:t>
            </a:fld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9D51F8-14F4-483D-9BFD-88394224B8CC}" type="slidenum">
              <a:rPr lang="en-ZA" smtClean="0"/>
              <a:pPr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766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rgbClr val="003366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effectLst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43663" y="5229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274453-CAAE-4085-8ECE-8DE1B5549A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1EBB9-8AC4-4EB4-9F1C-872729A34F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32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EC612-127D-428A-A550-E33C9B22C3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63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57C8E-FDE0-460A-9845-C40F14B799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8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rgbClr val="003366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effectLst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43663" y="5229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01903-2BFA-4551-91FF-12F995AF20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0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CC"/>
          </a:solidFill>
        </p:spPr>
        <p:txBody>
          <a:bodyPr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44253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8C38E-07E9-4E6B-893B-F9BC4C0E0F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65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87CA6-333C-4D00-A9F1-39BC45A295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50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2DD32-0609-4FB7-A982-C55373E805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61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4F8B0-6121-4571-A1AA-8BE580406B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87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F93E6-230E-4419-9F69-D9E94006D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41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1713C-21CD-4FE3-BE4D-E7B7CCE26F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3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99CC"/>
          </a:solidFill>
        </p:spPr>
        <p:txBody>
          <a:bodyPr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442535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ED292-7B13-458C-A433-F7F40128AE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0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E3E82-B1DE-48AD-A47C-C164999CD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56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AFD867-5D0A-410D-8277-1969DB62F2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20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00213"/>
            <a:ext cx="8229600" cy="44259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3DA2E-AE55-4088-AE6A-2D8A5814FE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19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1D4BB-6CA7-40D8-B057-907EB654EA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84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CCB0D-AAA8-42D7-A1CC-88BB042AD4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27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CEDDEF3B-9DC2-4B8B-8E68-D2A08B6724AF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79336B74-E6B9-4983-B025-115A710716C3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2508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10B75715-78CA-4B89-8C64-B08EBA8038F1}" type="datetimeFigureOut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E973ED3F-B4A2-4B84-BF3D-8FE060EF50D0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6419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A1F5CF1-29C4-4B82-AC0B-6BF1D01BBED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22E45AA-DD38-47B7-B341-E5A213302647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5719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A1F5CF1-29C4-4B82-AC0B-6BF1D01BBED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15B7149A-D60B-441B-A1B4-6F63BFB911EE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38074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A1F5CF1-29C4-4B82-AC0B-6BF1D01BBED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52AF3A75-BA9F-4C2C-BB4F-D97B775B4FE2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7293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30445C-4A31-4179-8F17-C22916D41C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2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90C94E08-7595-4372-87AC-6C20865F411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15882E21-58E1-47DC-B985-C562C1EE4CA9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55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A1F5CF1-29C4-4B82-AC0B-6BF1D01BBED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FCBDC82F-991C-4AED-87E7-825916256668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2295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A1F5CF1-29C4-4B82-AC0B-6BF1D01BBED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8AC092C3-C982-48FC-A0E3-1154E2BA2C05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2978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E921A55A-21C1-4967-BF56-268A8A175B2B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9C5E83FC-4649-4E48-80DC-40A05713841C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97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C87E2092-BB31-41BF-9597-FE237ABDA49F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CAABAB22-43C7-4C16-B4AD-2A4A8666F0C3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97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046BF849-1DA1-484C-B04A-F1DE8FD3D219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21D902D5-353D-4828-BBEC-3E7BD77B8B87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0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40043C97-9F68-47DF-8090-880295806498}" type="datetime1">
              <a:rPr lang="en-US">
                <a:solidFill>
                  <a:prstClr val="black"/>
                </a:solidFill>
              </a:rPr>
              <a:pPr defTabSz="4572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457200">
              <a:defRPr/>
            </a:pPr>
            <a:fld id="{D5865B80-48B7-4543-A40E-78EA1FA29C1F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12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</p:spPr>
        <p:txBody>
          <a:bodyPr>
            <a:normAutofit/>
          </a:bodyPr>
          <a:lstStyle>
            <a:lvl1pPr>
              <a:defRPr sz="47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2968C2-8896-49F9-BFF1-A8EED5AC8F9E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2019/09/09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3" y="635635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635635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3C0AB23-9ECE-4F23-9394-D543A4DC4824}" type="slidenum">
              <a:rPr lang="en-ZA" smtClean="0">
                <a:solidFill>
                  <a:prstClr val="black"/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01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64889"/>
      </p:ext>
    </p:extLst>
  </p:cSld>
  <p:clrMapOvr>
    <a:masterClrMapping/>
  </p:clrMapOvr>
  <p:transition spd="slow" advClick="0"/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64C2-C586-4EF3-AED1-CE659CE25D95}" type="datetimeFigureOut">
              <a:rPr lang="en-ZA"/>
              <a:pPr>
                <a:defRPr/>
              </a:pPr>
              <a:t>2019/09/09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330FD-9283-4726-8EDE-F65633E9E3F9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543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046EA-387F-4048-A7E2-D14202AFF2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70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1717432" y="3943353"/>
            <a:ext cx="7174523" cy="2284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8823082" y="374650"/>
            <a:ext cx="237392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r">
              <a:spcBef>
                <a:spcPct val="50000"/>
              </a:spcBef>
            </a:pPr>
            <a:fld id="{7EF4A1C4-200B-41BB-A782-06A6AE2A9130}" type="slidenum">
              <a:rPr lang="en-GB" sz="554" smtClean="0"/>
              <a:pPr algn="r">
                <a:spcBef>
                  <a:spcPct val="50000"/>
                </a:spcBef>
              </a:pPr>
              <a:t>‹#›</a:t>
            </a:fld>
            <a:endParaRPr lang="en-GB" sz="554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/>
          </p:nvPr>
        </p:nvSpPr>
        <p:spPr>
          <a:xfrm>
            <a:off x="1717432" y="1098553"/>
            <a:ext cx="7174523" cy="2284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561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CEDDEF3B-9DC2-4B8B-8E68-D2A08B6724AF}" type="datetimeFigureOut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79336B74-E6B9-4983-B025-115A710716C3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6139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10B75715-78CA-4B89-8C64-B08EBA8038F1}" type="datetimeFigureOut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4547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0A1F5CF1-29C4-4B82-AC0B-6BF1D01BBEDF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022E45AA-DD38-47B7-B341-E5A213302647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91250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0A1F5CF1-29C4-4B82-AC0B-6BF1D01BBEDF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15B7149A-D60B-441B-A1B4-6F63BFB911EE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3407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0A1F5CF1-29C4-4B82-AC0B-6BF1D01BBEDF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52AF3A75-BA9F-4C2C-BB4F-D97B775B4FE2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4047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90C94E08-7595-4372-87AC-6C20865F411F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15882E21-58E1-47DC-B985-C562C1EE4CA9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58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0A1F5CF1-29C4-4B82-AC0B-6BF1D01BBEDF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6883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0A1F5CF1-29C4-4B82-AC0B-6BF1D01BBEDF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8AC092C3-C982-48FC-A0E3-1154E2BA2C05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44866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E921A55A-21C1-4967-BF56-268A8A175B2B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9C5E83FC-4649-4E48-80DC-40A05713841C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7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9431C-A15F-4AC6-9364-BDBF19F75E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976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C87E2092-BB31-41BF-9597-FE237ABDA49F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CAABAB22-43C7-4C16-B4AD-2A4A8666F0C3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64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046BF849-1DA1-484C-B04A-F1DE8FD3D219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21D902D5-353D-4828-BBEC-3E7BD77B8B87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75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40043C97-9F68-47DF-8090-880295806498}" type="datetime1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09-Sep-19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defTabSz="342900">
              <a:defRPr/>
            </a:pPr>
            <a:fld id="{D5865B80-48B7-4543-A40E-78EA1FA29C1F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373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</p:spPr>
        <p:txBody>
          <a:bodyPr>
            <a:normAutofit/>
          </a:bodyPr>
          <a:lstStyle>
            <a:lvl1pPr>
              <a:defRPr sz="3599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2968C2-8896-49F9-BFF1-A8EED5AC8F9E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2019/09/09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3" y="6356357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6356357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3C0AB23-9ECE-4F23-9394-D543A4DC4824}" type="slidenum">
              <a:rPr lang="en-ZA" smtClean="0">
                <a:solidFill>
                  <a:prstClr val="black"/>
                </a:solidFill>
              </a:rPr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06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025998"/>
      </p:ext>
    </p:extLst>
  </p:cSld>
  <p:clrMapOvr>
    <a:masterClrMapping/>
  </p:clrMapOvr>
  <p:transition spd="slow" advClick="0"/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64C2-C586-4EF3-AED1-CE659CE25D95}" type="datetimeFigureOut">
              <a:rPr lang="en-ZA">
                <a:solidFill>
                  <a:prstClr val="black"/>
                </a:solidFill>
              </a:rPr>
              <a:pPr>
                <a:defRPr/>
              </a:pPr>
              <a:t>2019/09/09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330FD-9283-4726-8EDE-F65633E9E3F9}" type="slidenum">
              <a:rPr lang="en-ZA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51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hTitle"/>
          <p:cNvSpPr>
            <a:spLocks noGrp="1"/>
          </p:cNvSpPr>
          <p:nvPr>
            <p:ph type="title"/>
          </p:nvPr>
        </p:nvSpPr>
        <p:spPr>
          <a:xfrm>
            <a:off x="623456" y="470649"/>
            <a:ext cx="7881217" cy="4706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lhSubheader"/>
          <p:cNvSpPr>
            <a:spLocks noGrp="1"/>
          </p:cNvSpPr>
          <p:nvPr>
            <p:ph type="body" sz="quarter" idx="13"/>
          </p:nvPr>
        </p:nvSpPr>
        <p:spPr>
          <a:xfrm>
            <a:off x="623456" y="1143000"/>
            <a:ext cx="7897091" cy="33617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100584" bIns="18288"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1059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059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059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059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buNone/>
              <a:defRPr lang="en-US" sz="1059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lhBody"/>
          <p:cNvSpPr>
            <a:spLocks noGrp="1"/>
          </p:cNvSpPr>
          <p:nvPr>
            <p:ph type="body" sz="quarter" idx="16"/>
          </p:nvPr>
        </p:nvSpPr>
        <p:spPr>
          <a:xfrm>
            <a:off x="623456" y="1479179"/>
            <a:ext cx="7897091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lhSectionHeader"/>
          <p:cNvSpPr>
            <a:spLocks noGrp="1"/>
          </p:cNvSpPr>
          <p:nvPr>
            <p:ph type="body" sz="quarter" idx="18"/>
          </p:nvPr>
        </p:nvSpPr>
        <p:spPr>
          <a:xfrm>
            <a:off x="4572001" y="943984"/>
            <a:ext cx="3948545" cy="153296"/>
          </a:xfrm>
        </p:spPr>
        <p:txBody>
          <a:bodyPr wrap="none" tIns="36576" rIns="0" bIns="0"/>
          <a:lstStyle>
            <a:lvl1pPr algn="r">
              <a:buNone/>
              <a:defRPr sz="530" b="1">
                <a:solidFill>
                  <a:srgbClr val="00395C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hFootnote"/>
          <p:cNvSpPr>
            <a:spLocks noGrp="1"/>
          </p:cNvSpPr>
          <p:nvPr>
            <p:ph type="body" sz="quarter" idx="22"/>
          </p:nvPr>
        </p:nvSpPr>
        <p:spPr>
          <a:xfrm>
            <a:off x="623456" y="5898906"/>
            <a:ext cx="7897091" cy="281616"/>
          </a:xfrm>
        </p:spPr>
        <p:txBody>
          <a:bodyPr tIns="18288" bIns="18288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30" i="1">
                <a:solidFill>
                  <a:schemeClr val="tx1"/>
                </a:solidFill>
              </a:defRPr>
            </a:lvl1pPr>
            <a:lvl2pPr marL="115567" indent="-115567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+mj-lt"/>
              <a:buAutoNum type="arabicPeriod"/>
              <a:defRPr sz="530" i="1">
                <a:solidFill>
                  <a:schemeClr val="tx1"/>
                </a:solidFill>
              </a:defRPr>
            </a:lvl2pPr>
            <a:lvl3pPr marL="302575" indent="-151288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lphaLcParenR"/>
              <a:defRPr sz="530" i="1"/>
            </a:lvl3pPr>
            <a:lvl4pPr marL="6304" indent="0">
              <a:lnSpc>
                <a:spcPct val="90000"/>
              </a:lnSpc>
              <a:spcBef>
                <a:spcPts val="0"/>
              </a:spcBef>
              <a:buNone/>
              <a:defRPr sz="530" i="1" u="none" strike="noStrike" normalizeH="0" baseline="0">
                <a:latin typeface="+mn-lt"/>
              </a:defRPr>
            </a:lvl4pPr>
            <a:lvl5pPr>
              <a:defRPr sz="530"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lhBulletedText"/>
          <p:cNvSpPr>
            <a:spLocks noGrp="1"/>
          </p:cNvSpPr>
          <p:nvPr>
            <p:ph type="body" sz="quarter" idx="20"/>
          </p:nvPr>
        </p:nvSpPr>
        <p:spPr>
          <a:xfrm>
            <a:off x="138547" y="-334581"/>
            <a:ext cx="8866909" cy="265885"/>
          </a:xfrm>
          <a:solidFill>
            <a:srgbClr val="FEDF87"/>
          </a:solidFill>
          <a:ln>
            <a:solidFill>
              <a:srgbClr val="FF0000"/>
            </a:solidFill>
          </a:ln>
        </p:spPr>
        <p:txBody>
          <a:bodyPr lIns="45720" rIns="45720"/>
          <a:lstStyle>
            <a:lvl1pPr algn="ctr">
              <a:buNone/>
              <a:defRPr baseline="0">
                <a:solidFill>
                  <a:srgbClr val="FF0000"/>
                </a:solidFill>
              </a:defRPr>
            </a:lvl1pPr>
            <a:lvl2pPr>
              <a:buNone/>
              <a:defRPr>
                <a:solidFill>
                  <a:srgbClr val="FF0000"/>
                </a:solidFill>
              </a:defRPr>
            </a:lvl2pPr>
            <a:lvl3pPr>
              <a:buNone/>
              <a:defRPr>
                <a:solidFill>
                  <a:srgbClr val="FF0000"/>
                </a:solidFill>
              </a:defRPr>
            </a:lvl3pPr>
            <a:lvl4pPr>
              <a:buNone/>
              <a:defRPr>
                <a:solidFill>
                  <a:srgbClr val="FF0000"/>
                </a:solidFill>
              </a:defRPr>
            </a:lvl4pPr>
            <a:lvl5pPr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346"/>
          <p:cNvSpPr>
            <a:spLocks noGrp="1"/>
          </p:cNvSpPr>
          <p:nvPr>
            <p:ph type="sldNum" sz="quarter" idx="23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794" kern="1200">
                <a:solidFill>
                  <a:schemeClr val="tx1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CC16508-6AB0-4FA9-B905-642C31A4087F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6522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0528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Design-Sliders-PpT-17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208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C946C-E269-413C-9074-24693965F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7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13F3C-A954-444B-BB10-5055C2F064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57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C946C-E269-413C-9074-24693965F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1735D-D39C-402A-971B-AE4958ECC4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77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C946C-E269-413C-9074-24693965F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1735D-D39C-402A-971B-AE4958ECC4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C86E5-3316-416C-ACAF-4440E902D0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9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C946C-E269-413C-9074-24693965F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1735D-D39C-402A-971B-AE4958ECC4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C86E5-3316-416C-ACAF-4440E902D0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39769-F8E4-426F-B39A-27229B25C3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C946C-E269-413C-9074-24693965F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1735D-D39C-402A-971B-AE4958ECC4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C86E5-3316-416C-ACAF-4440E902D0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39769-F8E4-426F-B39A-27229B25C3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F3C47-9A6A-48B7-A93B-617900E801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87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C946C-E269-413C-9074-24693965F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1735D-D39C-402A-971B-AE4958ECC4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C86E5-3316-416C-ACAF-4440E902D0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39769-F8E4-426F-B39A-27229B25C3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F3C47-9A6A-48B7-A93B-617900E801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A6E793-6C17-41DD-859B-E5C89120E6D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346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E705F-2D57-4907-AACC-A2198A36D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BDA7FC-31BD-4824-95F3-6F79A73D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874D-F3B7-419C-9265-C51E075C1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C946C-E269-413C-9074-24693965F1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1735D-D39C-402A-971B-AE4958ECC4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C86E5-3316-416C-ACAF-4440E902D0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39769-F8E4-426F-B39A-27229B25C3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F3C47-9A6A-48B7-A93B-617900E801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30CCB9-0301-4C7B-AE01-97F75C7162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4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99113E-5427-4228-AEC3-AEDE92652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5F4D29-ADA7-4BDA-ABB6-3DD2F5AA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4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082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640BC-A236-41C5-AB1C-AD2026A18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407117-EBA5-42A8-B2DA-BAEB99FA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4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9392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15D62-636C-45BE-AA4F-502D42786D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E8C248-B042-4272-A74F-37961CEB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450" y="2649538"/>
            <a:ext cx="399651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09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C8ECD7-C452-4709-80C2-FD8D41BD7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9" y="6324452"/>
            <a:ext cx="9241925" cy="434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493BF7-A226-4A9B-8F5D-C165B0890E25}"/>
              </a:ext>
            </a:extLst>
          </p:cNvPr>
          <p:cNvSpPr/>
          <p:nvPr userDrawn="1"/>
        </p:nvSpPr>
        <p:spPr>
          <a:xfrm>
            <a:off x="0" y="0"/>
            <a:ext cx="9144000" cy="146729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4D4D4F"/>
                </a:solidFill>
              </a:defRPr>
            </a:lvl1pPr>
            <a:lvl2pPr>
              <a:defRPr>
                <a:solidFill>
                  <a:srgbClr val="4D4D4F"/>
                </a:solidFill>
              </a:defRPr>
            </a:lvl2pPr>
            <a:lvl3pPr>
              <a:defRPr>
                <a:solidFill>
                  <a:srgbClr val="4D4D4F"/>
                </a:solidFill>
              </a:defRPr>
            </a:lvl3pPr>
            <a:lvl4pPr>
              <a:defRPr>
                <a:solidFill>
                  <a:srgbClr val="4D4D4F"/>
                </a:solidFill>
              </a:defRPr>
            </a:lvl4pPr>
            <a:lvl5pPr>
              <a:defRPr>
                <a:solidFill>
                  <a:srgbClr val="4D4D4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7773" y="6356350"/>
            <a:ext cx="5063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8590CB7-C9F0-41A6-9D18-042C6D33187B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C149DC-8BB9-40B1-8100-FF9A27F0C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250031"/>
            <a:ext cx="9715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9DE4A-0C1D-48E5-BDD7-63E3014A37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47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5BDA2B-0894-458D-9F84-FE97B703ACBD}"/>
              </a:ext>
            </a:extLst>
          </p:cNvPr>
          <p:cNvSpPr/>
          <p:nvPr userDrawn="1"/>
        </p:nvSpPr>
        <p:spPr>
          <a:xfrm>
            <a:off x="0" y="0"/>
            <a:ext cx="9144000" cy="146729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8ED46-272F-4B91-9666-BEE6EED87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5" y="250031"/>
            <a:ext cx="971550" cy="9906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D9CEE5F-3F45-4EB6-B824-4E1DD5F2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1BE35-ED5F-447F-9818-31531F9242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9" y="6324452"/>
            <a:ext cx="9241925" cy="4341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B4F3B-390E-40D6-AD84-1B008BB1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7773" y="6356350"/>
            <a:ext cx="5063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8590CB7-C9F0-41A6-9D18-042C6D33187B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93029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4521955-70A7-4B83-B5D1-ECA2F3EC48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7046" y="1792353"/>
            <a:ext cx="513177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69604C-1402-4884-9888-881DFE53EFDD}"/>
              </a:ext>
            </a:extLst>
          </p:cNvPr>
          <p:cNvSpPr/>
          <p:nvPr userDrawn="1"/>
        </p:nvSpPr>
        <p:spPr>
          <a:xfrm>
            <a:off x="0" y="0"/>
            <a:ext cx="9144000" cy="146729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2E7262-26E5-495D-B65E-72375B89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57D15-17BB-48B9-AE8B-0BBE49245B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44" y="219009"/>
            <a:ext cx="971550" cy="990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E68B24-ABA2-4CEB-8A3C-BCBE525C28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9" y="6324452"/>
            <a:ext cx="9241925" cy="43417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D3D457-E25C-44FD-9DAB-10637CDF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7773" y="6356350"/>
            <a:ext cx="5063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8590CB7-C9F0-41A6-9D18-042C6D33187B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27019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BDC9A-F413-4B68-8DD6-C9767D1D4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4707" y="1792353"/>
            <a:ext cx="578411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69604C-1402-4884-9888-881DFE53EFDD}"/>
              </a:ext>
            </a:extLst>
          </p:cNvPr>
          <p:cNvSpPr/>
          <p:nvPr userDrawn="1"/>
        </p:nvSpPr>
        <p:spPr>
          <a:xfrm>
            <a:off x="2860158" y="0"/>
            <a:ext cx="6283842" cy="146729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2E7262-26E5-495D-B65E-72375B89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706" y="365127"/>
            <a:ext cx="5410643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57D15-17BB-48B9-AE8B-0BBE49245B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68" y="259558"/>
            <a:ext cx="971550" cy="99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C36B27-C43B-438A-A92B-F35C13AA85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9" y="6324452"/>
            <a:ext cx="9241925" cy="434176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0A85292-F9E6-44D7-AD03-FC87AB14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82BE22-25E5-4864-AFE0-4FE1AB97B2C7}" type="datetimeFigureOut">
              <a:rPr lang="en-ZA" smtClean="0"/>
              <a:pPr/>
              <a:t>2019/09/09</a:t>
            </a:fld>
            <a:endParaRPr lang="en-ZA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1EBAAAF-68A0-463C-9896-B668EC0C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501578-3AA1-4FA5-94D6-4E06BA0CA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437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8590CB7-C9F0-41A6-9D18-042C6D33187B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96821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FA764-75FE-4952-8F7A-5726587A3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9" y="6324452"/>
            <a:ext cx="9241925" cy="43417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AA6881-2260-47DD-A438-EDFE71E1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7773" y="6356350"/>
            <a:ext cx="5063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8590CB7-C9F0-41A6-9D18-042C6D33187B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3612A-C2A7-42F1-B185-B69A5E44D856}"/>
              </a:ext>
            </a:extLst>
          </p:cNvPr>
          <p:cNvSpPr/>
          <p:nvPr userDrawn="1"/>
        </p:nvSpPr>
        <p:spPr>
          <a:xfrm>
            <a:off x="0" y="0"/>
            <a:ext cx="9144000" cy="146729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61D6C6-61A2-43AD-99A9-BE7B5FB7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46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6D29E6-5381-4020-8AD0-BEE31138A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44" y="219009"/>
            <a:ext cx="9715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48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796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944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20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325563"/>
            <a:ext cx="4267200" cy="4851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25563"/>
            <a:ext cx="4050723" cy="4851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973917"/>
          </a:xfrm>
          <a:prstGeom prst="rect">
            <a:avLst/>
          </a:prstGeom>
          <a:solidFill>
            <a:srgbClr val="202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9833" y="104839"/>
            <a:ext cx="1217358" cy="724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-175825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378364" y="6308082"/>
            <a:ext cx="5175539" cy="4410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BFAP Baseline 2018</a:t>
            </a:r>
          </a:p>
        </p:txBody>
      </p:sp>
      <p:sp>
        <p:nvSpPr>
          <p:cNvPr id="5" name="Rounded Rectangle 4"/>
          <p:cNvSpPr/>
          <p:nvPr userDrawn="1"/>
        </p:nvSpPr>
        <p:spPr>
          <a:xfrm>
            <a:off x="247651" y="6308082"/>
            <a:ext cx="929271" cy="441054"/>
          </a:xfrm>
          <a:prstGeom prst="roundRect">
            <a:avLst/>
          </a:prstGeom>
          <a:solidFill>
            <a:srgbClr val="3EA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14" name="Rounded Rectangle 13"/>
          <p:cNvSpPr/>
          <p:nvPr userDrawn="1"/>
        </p:nvSpPr>
        <p:spPr>
          <a:xfrm>
            <a:off x="2334793" y="6314944"/>
            <a:ext cx="929271" cy="441054"/>
          </a:xfrm>
          <a:prstGeom prst="roundRect">
            <a:avLst/>
          </a:prstGeom>
          <a:solidFill>
            <a:srgbClr val="0C9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1291222" y="6308082"/>
            <a:ext cx="929271" cy="441054"/>
          </a:xfrm>
          <a:prstGeom prst="roundRect">
            <a:avLst/>
          </a:prstGeom>
          <a:solidFill>
            <a:srgbClr val="8A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</p:spTree>
    <p:extLst>
      <p:ext uri="{BB962C8B-B14F-4D97-AF65-F5344CB8AC3E}">
        <p14:creationId xmlns:p14="http://schemas.microsoft.com/office/powerpoint/2010/main" val="42899126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325563"/>
            <a:ext cx="4267200" cy="4851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25563"/>
            <a:ext cx="4050723" cy="4851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973917"/>
          </a:xfrm>
          <a:prstGeom prst="rect">
            <a:avLst/>
          </a:prstGeom>
          <a:solidFill>
            <a:srgbClr val="202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9833" y="104839"/>
            <a:ext cx="1217358" cy="724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-3841"/>
            <a:ext cx="7886700" cy="6705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47650" y="604058"/>
            <a:ext cx="7886700" cy="44888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703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325563"/>
            <a:ext cx="4267200" cy="4851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25563"/>
            <a:ext cx="4050723" cy="4851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973917"/>
          </a:xfrm>
          <a:prstGeom prst="rect">
            <a:avLst/>
          </a:prstGeom>
          <a:solidFill>
            <a:srgbClr val="202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9833" y="104839"/>
            <a:ext cx="1217358" cy="724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-175825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630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CCF58-D0EC-43B2-B69E-C3F190E0DC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353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325563"/>
            <a:ext cx="4267200" cy="4851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25563"/>
            <a:ext cx="4050723" cy="48514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973917"/>
          </a:xfrm>
          <a:prstGeom prst="rect">
            <a:avLst/>
          </a:prstGeom>
          <a:solidFill>
            <a:srgbClr val="202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9833" y="104839"/>
            <a:ext cx="1217358" cy="724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-175825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86944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06" y="73516"/>
            <a:ext cx="7886700" cy="8242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706" y="1140603"/>
            <a:ext cx="42174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0707" y="2131203"/>
            <a:ext cx="4217475" cy="40584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9" y="1140603"/>
            <a:ext cx="421262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31203"/>
            <a:ext cx="4211435" cy="40584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4000" cy="973917"/>
          </a:xfrm>
          <a:prstGeom prst="rect">
            <a:avLst/>
          </a:prstGeom>
          <a:solidFill>
            <a:srgbClr val="202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9833" y="104839"/>
            <a:ext cx="1217358" cy="7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247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66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318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662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436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66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444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83430" y="0"/>
            <a:ext cx="4560570" cy="6954982"/>
          </a:xfrm>
          <a:prstGeom prst="rect">
            <a:avLst/>
          </a:prstGeom>
          <a:solidFill>
            <a:srgbClr val="202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Content Placeholder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1490" y="5768624"/>
            <a:ext cx="1691256" cy="100876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5609399" y="1242191"/>
            <a:ext cx="2570671" cy="22713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4549037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325563"/>
            <a:ext cx="8617217" cy="5142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973917"/>
          </a:xfrm>
          <a:prstGeom prst="rect">
            <a:avLst/>
          </a:prstGeom>
          <a:solidFill>
            <a:srgbClr val="202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9833" y="104839"/>
            <a:ext cx="1217358" cy="724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-1"/>
            <a:ext cx="7886700" cy="9739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22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712B3-A3C4-468D-9C5E-36D20168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0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F36CC5-7007-4943-8B50-EBC7BCDA86C1}" type="slidenum">
              <a:rPr lang="en-US" altLang="en-US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031" name="Picture 7" descr="clip_image00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6165850"/>
            <a:ext cx="2235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" descr="BEST-SA-felling-136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61025"/>
            <a:ext cx="14478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 descr="power and recovery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4" y="5661025"/>
            <a:ext cx="7207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7" descr="_MG_4450_223972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661025"/>
            <a:ext cx="16192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" descr="j0399316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6" y="5661025"/>
            <a:ext cx="720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3" descr="New Image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r="19131"/>
          <a:stretch>
            <a:fillRect/>
          </a:stretch>
        </p:blipFill>
        <p:spPr bwMode="auto">
          <a:xfrm>
            <a:off x="2611439" y="5661025"/>
            <a:ext cx="11572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58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03B83D-8E1F-409B-99C6-851519C036EE}" type="slidenum">
              <a:rPr lang="en-US" altLang="en-US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52" name="Picture 7" descr="clip_image00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6165850"/>
            <a:ext cx="2235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14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66CC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59563"/>
            <a:ext cx="9144000" cy="228600"/>
          </a:xfrm>
          <a:prstGeom prst="rect">
            <a:avLst/>
          </a:prstGeom>
          <a:solidFill>
            <a:srgbClr val="0098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659563"/>
            <a:ext cx="7380288" cy="228600"/>
          </a:xfrm>
          <a:prstGeom prst="rect">
            <a:avLst/>
          </a:prstGeom>
          <a:solidFill>
            <a:srgbClr val="250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4" name="Picture 10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5732463"/>
            <a:ext cx="12763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47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6" r:id="rId14"/>
    <p:sldLayoutId id="2147483817" r:id="rId15"/>
    <p:sldLayoutId id="2147483853" r:id="rId1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59563"/>
            <a:ext cx="9144000" cy="228600"/>
          </a:xfrm>
          <a:prstGeom prst="rect">
            <a:avLst/>
          </a:prstGeom>
          <a:solidFill>
            <a:srgbClr val="0098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659563"/>
            <a:ext cx="7380288" cy="228600"/>
          </a:xfrm>
          <a:prstGeom prst="rect">
            <a:avLst/>
          </a:prstGeom>
          <a:solidFill>
            <a:srgbClr val="250E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2054" name="Picture 10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5732463"/>
            <a:ext cx="12763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4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3BF3-DA88-DA48-A03B-765DC42EA2A4}" type="datetimeFigureOut">
              <a:rPr lang="en-US" smtClean="0"/>
              <a:t>09-Sep-19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DDEC3-020C-5D4A-AE15-0286486D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lick.conversations.dupont.com/?qs=eb858739df3bf0e702094b7255f936666d29243bbb8e781e67f717050ad2a584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4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71600" y="2852936"/>
            <a:ext cx="7200800" cy="311727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ZA" sz="32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IMASA AGM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ZA" sz="32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John Purchase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ZA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5 September 2019</a:t>
            </a:r>
          </a:p>
          <a:p>
            <a:pPr marL="0" indent="0">
              <a:lnSpc>
                <a:spcPct val="200000"/>
              </a:lnSpc>
              <a:buNone/>
            </a:pPr>
            <a:endParaRPr lang="en-ZA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26642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3600" dirty="0">
                <a:solidFill>
                  <a:schemeClr val="accent4">
                    <a:lumMod val="75000"/>
                  </a:schemeClr>
                </a:solidFill>
              </a:rPr>
              <a:t>South African Agriculture and Agribusiness: Prospects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2356734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5BCFCC79-1DC9-405A-9084-A0C83AF0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45" y="329801"/>
            <a:ext cx="7898063" cy="830566"/>
          </a:xfrm>
        </p:spPr>
        <p:txBody>
          <a:bodyPr/>
          <a:lstStyle/>
          <a:p>
            <a:r>
              <a:rPr lang="en-ZA" altLang="en-US" sz="2800" dirty="0"/>
              <a:t>South Africa’s GDP: </a:t>
            </a:r>
            <a:r>
              <a:rPr lang="en-ZA" sz="2800" dirty="0"/>
              <a:t>347,7 billion USD (2018)</a:t>
            </a:r>
            <a:endParaRPr lang="en-ZA" altLang="en-US" sz="2800" dirty="0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84AC3BCA-6682-4750-95C2-FBCA57348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38" y="1215107"/>
            <a:ext cx="6603469" cy="355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6">
            <a:extLst>
              <a:ext uri="{FF2B5EF4-FFF2-40B4-BE49-F238E27FC236}">
                <a16:creationId xmlns:a16="http://schemas.microsoft.com/office/drawing/2014/main" id="{3AAE589F-DFFF-455E-8D66-34A7C753E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945" y="2358763"/>
            <a:ext cx="1328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1800" dirty="0"/>
              <a:t>South Africa</a:t>
            </a:r>
          </a:p>
        </p:txBody>
      </p:sp>
      <p:sp>
        <p:nvSpPr>
          <p:cNvPr id="21509" name="TextBox 7">
            <a:extLst>
              <a:ext uri="{FF2B5EF4-FFF2-40B4-BE49-F238E27FC236}">
                <a16:creationId xmlns:a16="http://schemas.microsoft.com/office/drawing/2014/main" id="{05E7A384-40EE-4359-BDDC-3BDF4F96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308" y="3681263"/>
            <a:ext cx="1017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1800" dirty="0"/>
              <a:t>Morocco</a:t>
            </a:r>
          </a:p>
        </p:txBody>
      </p:sp>
      <p:sp>
        <p:nvSpPr>
          <p:cNvPr id="21510" name="TextBox 8">
            <a:extLst>
              <a:ext uri="{FF2B5EF4-FFF2-40B4-BE49-F238E27FC236}">
                <a16:creationId xmlns:a16="http://schemas.microsoft.com/office/drawing/2014/main" id="{A948AD24-4C61-43D6-A6CB-CBBF7543C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041" y="4234012"/>
            <a:ext cx="4880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1350" dirty="0"/>
              <a:t>Year</a:t>
            </a:r>
          </a:p>
        </p:txBody>
      </p:sp>
      <p:sp>
        <p:nvSpPr>
          <p:cNvPr id="21511" name="TextBox 9">
            <a:extLst>
              <a:ext uri="{FF2B5EF4-FFF2-40B4-BE49-F238E27FC236}">
                <a16:creationId xmlns:a16="http://schemas.microsoft.com/office/drawing/2014/main" id="{6A85EEB0-5265-48E7-9742-09E5AD548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341" y="2983410"/>
            <a:ext cx="595035" cy="4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1013"/>
              <a:t>US$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1013"/>
              <a:t>(Billion)</a:t>
            </a:r>
          </a:p>
        </p:txBody>
      </p:sp>
      <p:sp>
        <p:nvSpPr>
          <p:cNvPr id="21512" name="TextBox 2">
            <a:extLst>
              <a:ext uri="{FF2B5EF4-FFF2-40B4-BE49-F238E27FC236}">
                <a16:creationId xmlns:a16="http://schemas.microsoft.com/office/drawing/2014/main" id="{C4841529-3E3A-4EFC-9BEC-5A59A5AC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1532164"/>
            <a:ext cx="1561802" cy="64633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1800" dirty="0"/>
              <a:t>416.9 billion USD in 2011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B92E7C-77E6-4640-B9B7-6F30FB365DCB}"/>
              </a:ext>
            </a:extLst>
          </p:cNvPr>
          <p:cNvCxnSpPr>
            <a:cxnSpLocks/>
            <a:stCxn id="21512" idx="3"/>
          </p:cNvCxnSpPr>
          <p:nvPr/>
        </p:nvCxnSpPr>
        <p:spPr>
          <a:xfrm flipV="1">
            <a:off x="6349826" y="1850376"/>
            <a:ext cx="351869" cy="49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Rectangle 3">
            <a:extLst>
              <a:ext uri="{FF2B5EF4-FFF2-40B4-BE49-F238E27FC236}">
                <a16:creationId xmlns:a16="http://schemas.microsoft.com/office/drawing/2014/main" id="{1BB6546F-DFC9-42EB-B59C-92F4807F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84" y="4905356"/>
            <a:ext cx="3545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sz="1600" dirty="0">
                <a:solidFill>
                  <a:srgbClr val="FF0000"/>
                </a:solidFill>
                <a:latin typeface="Helvetica Neue LT Pro"/>
              </a:rPr>
              <a:t>2011 GDP per capita (US$)  =  8,066 </a:t>
            </a:r>
            <a:endParaRPr lang="en-ZA" altLang="en-US" sz="1600" dirty="0">
              <a:solidFill>
                <a:srgbClr val="FF0000"/>
              </a:solidFill>
            </a:endParaRPr>
          </a:p>
        </p:txBody>
      </p:sp>
      <p:sp>
        <p:nvSpPr>
          <p:cNvPr id="21515" name="Rectangle 11">
            <a:extLst>
              <a:ext uri="{FF2B5EF4-FFF2-40B4-BE49-F238E27FC236}">
                <a16:creationId xmlns:a16="http://schemas.microsoft.com/office/drawing/2014/main" id="{BC86329E-0A9C-47C7-8CBB-65E950DCA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84" y="5213181"/>
            <a:ext cx="3545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sz="1600" dirty="0">
                <a:solidFill>
                  <a:srgbClr val="FF0000"/>
                </a:solidFill>
                <a:latin typeface="Helvetica Neue LT Pro"/>
              </a:rPr>
              <a:t>2016 GDP per capita (US$)  =  5,261</a:t>
            </a:r>
            <a:endParaRPr lang="en-ZA" altLang="en-US" sz="1600" dirty="0">
              <a:solidFill>
                <a:srgbClr val="FF0000"/>
              </a:solidFill>
            </a:endParaRPr>
          </a:p>
        </p:txBody>
      </p:sp>
      <p:sp>
        <p:nvSpPr>
          <p:cNvPr id="21516" name="TextBox 1">
            <a:extLst>
              <a:ext uri="{FF2B5EF4-FFF2-40B4-BE49-F238E27FC236}">
                <a16:creationId xmlns:a16="http://schemas.microsoft.com/office/drawing/2014/main" id="{2D00017C-A024-42AD-A085-A9014522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066" y="6158627"/>
            <a:ext cx="3360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ZA" altLang="en-US" sz="1600" dirty="0"/>
              <a:t>Source: WEF Competitiveness Reports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77F47B1-48C5-4E59-BCE0-C9FEAB20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84" y="5524746"/>
            <a:ext cx="3545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sz="1600" dirty="0">
                <a:solidFill>
                  <a:srgbClr val="000000"/>
                </a:solidFill>
                <a:latin typeface="Helvetica Neue LT Pro"/>
              </a:rPr>
              <a:t>2018 GDP per capita (US$)  =  6,180</a:t>
            </a:r>
            <a:endParaRPr lang="en-ZA" alt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287CB-0E87-4932-9B4C-DE42AB8208D1}"/>
              </a:ext>
            </a:extLst>
          </p:cNvPr>
          <p:cNvSpPr txBox="1"/>
          <p:nvPr/>
        </p:nvSpPr>
        <p:spPr>
          <a:xfrm>
            <a:off x="7477967" y="3007562"/>
            <a:ext cx="1494389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ZA" altLang="en-US" dirty="0"/>
              <a:t>294,8 billion USD in 2016</a:t>
            </a:r>
            <a:endParaRPr lang="en-ZA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522022-0D63-4B23-A1DC-2C7E51DE4FAA}"/>
              </a:ext>
            </a:extLst>
          </p:cNvPr>
          <p:cNvCxnSpPr>
            <a:cxnSpLocks/>
          </p:cNvCxnSpPr>
          <p:nvPr/>
        </p:nvCxnSpPr>
        <p:spPr>
          <a:xfrm flipH="1" flipV="1">
            <a:off x="7399217" y="2666644"/>
            <a:ext cx="78750" cy="3567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56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38" y="706641"/>
            <a:ext cx="8478941" cy="238089"/>
          </a:xfrm>
        </p:spPr>
        <p:txBody>
          <a:bodyPr>
            <a:no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South Africa’s growth has decoupled from global growth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C27E9B77-BFF9-4B41-A02C-28D60A45F00E}" type="slidenum">
              <a:rPr lang="en-US" sz="1350" kern="0">
                <a:solidFill>
                  <a:sysClr val="windowText" lastClr="000000"/>
                </a:solidFill>
              </a:rPr>
              <a:pPr defTabSz="685800">
                <a:defRPr/>
              </a:pPr>
              <a:t>11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3538" y="1646802"/>
            <a:ext cx="826291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502" y="5846333"/>
            <a:ext cx="372641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750" kern="0" dirty="0">
                <a:solidFill>
                  <a:schemeClr val="bg1"/>
                </a:solidFill>
              </a:rPr>
              <a:t>Source: Bloomberg, Agbiz Research</a:t>
            </a:r>
            <a:endParaRPr lang="en-ZA" sz="750" kern="0" dirty="0">
              <a:solidFill>
                <a:schemeClr val="bg1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67544" y="1808820"/>
          <a:ext cx="8208912" cy="372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7DF57CB1-2F22-4E21-A27B-3187D4D47F52}"/>
              </a:ext>
            </a:extLst>
          </p:cNvPr>
          <p:cNvSpPr/>
          <p:nvPr/>
        </p:nvSpPr>
        <p:spPr>
          <a:xfrm>
            <a:off x="7110282" y="2294874"/>
            <a:ext cx="1728191" cy="2754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</p:spTree>
    <p:extLst>
      <p:ext uri="{BB962C8B-B14F-4D97-AF65-F5344CB8AC3E}">
        <p14:creationId xmlns:p14="http://schemas.microsoft.com/office/powerpoint/2010/main" val="326128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59" y="593688"/>
            <a:ext cx="8478941" cy="238089"/>
          </a:xfrm>
        </p:spPr>
        <p:txBody>
          <a:bodyPr>
            <a:no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Business confidence leads fixed investment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E9B77-BFF9-4B41-A02C-28D60A45F00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13538" y="1052736"/>
            <a:ext cx="826291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502" y="5846333"/>
            <a:ext cx="372641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Source: BER, SARB, Agbiz Research</a:t>
            </a:r>
            <a:endParaRPr lang="en-ZA" sz="750" dirty="0">
              <a:solidFill>
                <a:schemeClr val="bg1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012543"/>
              </p:ext>
            </p:extLst>
          </p:nvPr>
        </p:nvGraphicFramePr>
        <p:xfrm>
          <a:off x="279815" y="1309725"/>
          <a:ext cx="8262918" cy="4648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090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E2F30-8A57-4049-B266-0E5DED46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83761B-D547-4392-9B93-68B9F785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15" y="165386"/>
            <a:ext cx="8481570" cy="5596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2C63F-9AAC-466D-AE06-5383C99DC5F0}"/>
              </a:ext>
            </a:extLst>
          </p:cNvPr>
          <p:cNvSpPr txBox="1"/>
          <p:nvPr/>
        </p:nvSpPr>
        <p:spPr>
          <a:xfrm>
            <a:off x="297684" y="5674961"/>
            <a:ext cx="8054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000" dirty="0">
                <a:solidFill>
                  <a:srgbClr val="FF0000"/>
                </a:solidFill>
              </a:rPr>
              <a:t>Rating agencies? Only Moody’s still investment grade, but negative outlook. </a:t>
            </a:r>
          </a:p>
          <a:p>
            <a:r>
              <a:rPr lang="en-ZA" sz="2000" dirty="0">
                <a:solidFill>
                  <a:srgbClr val="FF0000"/>
                </a:solidFill>
              </a:rPr>
              <a:t>Fitch: further downgrade to negative sub-investment grade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FEB18-438D-4B46-90E2-7186084B84C3}"/>
              </a:ext>
            </a:extLst>
          </p:cNvPr>
          <p:cNvSpPr txBox="1"/>
          <p:nvPr/>
        </p:nvSpPr>
        <p:spPr>
          <a:xfrm>
            <a:off x="7486650" y="1052736"/>
            <a:ext cx="1584216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ZA" sz="1600" b="1" dirty="0">
                <a:solidFill>
                  <a:srgbClr val="FF0000"/>
                </a:solidFill>
              </a:rPr>
              <a:t>Heading for 68%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7DB4D8-0040-4AD6-90ED-4C273E74FC0E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6372200" y="980728"/>
            <a:ext cx="1114450" cy="2412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404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591" y="980728"/>
            <a:ext cx="8848817" cy="53285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Despite poll victory, ANC remains in turmoil – divisions and distrust will persist, given various Commissions of Enquiry into respectively ‘State capture’, SARS, PIC &amp; NPA.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Key elements of 2019 Election: 1. Low poll % - voter discontent, esp. rural areas  2. Loss of the centre to polarisation, viz. EFF and FF+ growth   3. Smaller parties not really a factor.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Improved political certainty, with solid mandate for President </a:t>
            </a:r>
            <a:r>
              <a:rPr lang="en-ZA" sz="1800" dirty="0" err="1">
                <a:solidFill>
                  <a:schemeClr val="accent4">
                    <a:lumMod val="50000"/>
                  </a:schemeClr>
                </a:solidFill>
              </a:rPr>
              <a:t>Ramaphosa</a:t>
            </a: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. Can he act to do what he knows has to be done? Difficult decisions have to be made.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b="1" dirty="0">
                <a:solidFill>
                  <a:schemeClr val="accent4">
                    <a:lumMod val="50000"/>
                  </a:schemeClr>
                </a:solidFill>
              </a:rPr>
              <a:t>Biggest concern: Lack of GDP growth and Competitiveness decline (WEF)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State capability a major concern – evidenced in DAFF &amp; DRDLR. Also other Dept’s/SOE’s.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Massive unemployment (&gt;29%), especially amongst the Youth (&gt;50%)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Inequality – SA top of GINI Coefficient (WEF, 2018): populist calls &amp; demands will persist.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Service delivery protests increasing, especially rural areas, and more violent (ISS).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Land &amp; water reform will be at the centre of demands. Also nationalisation pressure on banks &amp; mines, e.g. Reserve Bank now. 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Crime &amp; Security factor, including corruption and farm/rural safety, a major concern.</a:t>
            </a:r>
            <a:endParaRPr lang="en-ZA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36904" cy="515708"/>
          </a:xfrm>
        </p:spPr>
        <p:txBody>
          <a:bodyPr>
            <a:noAutofit/>
          </a:bodyPr>
          <a:lstStyle/>
          <a:p>
            <a:r>
              <a:rPr lang="en-ZA" sz="2800" dirty="0">
                <a:solidFill>
                  <a:schemeClr val="accent4">
                    <a:lumMod val="50000"/>
                  </a:schemeClr>
                </a:solidFill>
              </a:rPr>
              <a:t>South Africa’s Political Economy: Risks &amp; Challenges</a:t>
            </a:r>
          </a:p>
        </p:txBody>
      </p:sp>
    </p:spTree>
    <p:extLst>
      <p:ext uri="{BB962C8B-B14F-4D97-AF65-F5344CB8AC3E}">
        <p14:creationId xmlns:p14="http://schemas.microsoft.com/office/powerpoint/2010/main" val="265949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670" y="260648"/>
            <a:ext cx="7886700" cy="615603"/>
          </a:xfrm>
        </p:spPr>
        <p:txBody>
          <a:bodyPr/>
          <a:lstStyle/>
          <a:p>
            <a:r>
              <a:rPr lang="en-ZA" sz="3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For today…….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09614"/>
            <a:ext cx="8568951" cy="5463491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dirty="0">
                <a:solidFill>
                  <a:srgbClr val="002060"/>
                </a:solidFill>
              </a:rPr>
              <a:t>Political economy: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solidFill>
                  <a:srgbClr val="002060"/>
                </a:solidFill>
              </a:rPr>
              <a:t>          - Major Global &amp; African risks and challenges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solidFill>
                  <a:srgbClr val="002060"/>
                </a:solidFill>
              </a:rPr>
              <a:t>          - Major South African risks and challenges 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b="1" dirty="0">
                <a:solidFill>
                  <a:srgbClr val="002060"/>
                </a:solidFill>
              </a:rPr>
              <a:t>Food Security and Competitiveness imperative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Confidence and growth in SA Agriculture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Legislative and policy environment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ZA" dirty="0">
                <a:solidFill>
                  <a:srgbClr val="002060"/>
                </a:solidFill>
              </a:rPr>
              <a:t>5.    Wrap up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15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EE5A-E826-4D01-B338-D0406D8E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7886700" cy="994172"/>
          </a:xfrm>
        </p:spPr>
        <p:txBody>
          <a:bodyPr/>
          <a:lstStyle/>
          <a:p>
            <a:r>
              <a:rPr lang="en-ZA" dirty="0"/>
              <a:t>Food Security Imperative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D1E18-2334-4289-A9FC-3F2EE465E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254820"/>
            <a:ext cx="4101975" cy="51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835696" y="384933"/>
            <a:ext cx="5894784" cy="8572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ZA" sz="3200" b="1" dirty="0">
                <a:solidFill>
                  <a:schemeClr val="accent4">
                    <a:lumMod val="50000"/>
                  </a:schemeClr>
                </a:solidFill>
              </a:rPr>
              <a:t>Components of Food Security</a:t>
            </a:r>
          </a:p>
        </p:txBody>
      </p:sp>
      <p:sp>
        <p:nvSpPr>
          <p:cNvPr id="2" name="Oval 1"/>
          <p:cNvSpPr/>
          <p:nvPr/>
        </p:nvSpPr>
        <p:spPr>
          <a:xfrm>
            <a:off x="971601" y="1550776"/>
            <a:ext cx="4059982" cy="20937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500" b="1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FOOD QUALITY &amp; SAFETY (5)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5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Nutritional standards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5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Protein quality                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5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Food safety, etc.</a:t>
            </a:r>
          </a:p>
          <a:p>
            <a:pPr algn="ctr">
              <a:defRPr/>
            </a:pPr>
            <a:endParaRPr lang="en-ZA" sz="1350" dirty="0">
              <a:solidFill>
                <a:srgbClr val="1D6FA9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39951" y="1550775"/>
            <a:ext cx="4176465" cy="22020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sz="1500" b="1" dirty="0">
              <a:solidFill>
                <a:srgbClr val="1D6FA9">
                  <a:lumMod val="50000"/>
                </a:srgb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ZA" sz="1400" b="1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FOOD AFFORDABILITY (6)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4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Food consumption as % of DHI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4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% of pop under GPL (&lt;US$3.10)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4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Presence of Food Safety Net Programmes, Etc.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endParaRPr lang="en-ZA" sz="1400" dirty="0">
              <a:solidFill>
                <a:srgbClr val="1D6FA9">
                  <a:lumMod val="50000"/>
                </a:srgbClr>
              </a:solidFill>
              <a:latin typeface="Calibri" panose="020F0502020204030204"/>
            </a:endParaRPr>
          </a:p>
          <a:p>
            <a:pPr algn="ctr">
              <a:defRPr/>
            </a:pPr>
            <a:endParaRPr lang="en-ZA" sz="1350" dirty="0">
              <a:solidFill>
                <a:srgbClr val="1D6FA9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98763" y="3105150"/>
            <a:ext cx="3901429" cy="2202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sz="1350" b="1" dirty="0">
              <a:solidFill>
                <a:srgbClr val="44546A">
                  <a:lumMod val="50000"/>
                </a:srgbClr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ZA" sz="1500" b="1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FOOD AVAILABILITY (8)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35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Sufficiency of supply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35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Volatility of </a:t>
            </a:r>
            <a:r>
              <a:rPr lang="en-ZA" sz="1350" dirty="0" err="1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agric</a:t>
            </a:r>
            <a:r>
              <a:rPr lang="en-ZA" sz="135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 production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35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Agricultural infrastructure</a:t>
            </a:r>
          </a:p>
          <a:p>
            <a:pPr marL="214313" indent="-214313" algn="ctr">
              <a:buFont typeface="Arial" pitchFamily="34" charset="0"/>
              <a:buChar char="•"/>
              <a:defRPr/>
            </a:pPr>
            <a:r>
              <a:rPr lang="en-ZA" sz="135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R&amp;D spend, etc.</a:t>
            </a:r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6745238" y="3953099"/>
            <a:ext cx="2219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ZA" sz="1600" b="1" dirty="0">
                <a:solidFill>
                  <a:srgbClr val="B74919">
                    <a:lumMod val="75000"/>
                  </a:srgbClr>
                </a:solidFill>
              </a:rPr>
              <a:t>Complex concept:</a:t>
            </a:r>
          </a:p>
          <a:p>
            <a:pPr eaLnBrk="1" hangingPunct="1">
              <a:defRPr/>
            </a:pPr>
            <a:r>
              <a:rPr lang="en-ZA" sz="1600" b="1" dirty="0">
                <a:solidFill>
                  <a:srgbClr val="B74919">
                    <a:lumMod val="75000"/>
                  </a:srgbClr>
                </a:solidFill>
              </a:rPr>
              <a:t>Difficult to measure </a:t>
            </a:r>
          </a:p>
          <a:p>
            <a:pPr eaLnBrk="1" hangingPunct="1">
              <a:defRPr/>
            </a:pPr>
            <a:r>
              <a:rPr lang="en-ZA" sz="1600" b="1" dirty="0">
                <a:solidFill>
                  <a:srgbClr val="B74919">
                    <a:lumMod val="75000"/>
                  </a:srgbClr>
                </a:solidFill>
              </a:rPr>
              <a:t>and evaluate.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276431" y="5307224"/>
            <a:ext cx="4564856" cy="539354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>
                <a:solidFill>
                  <a:prstClr val="white"/>
                </a:solidFill>
                <a:latin typeface="Calibri" panose="020F0502020204030204"/>
              </a:rPr>
              <a:t>Stability over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4036" y="3117057"/>
            <a:ext cx="148188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Food Security</a:t>
            </a:r>
          </a:p>
        </p:txBody>
      </p:sp>
      <p:sp>
        <p:nvSpPr>
          <p:cNvPr id="16393" name="TextBox 3"/>
          <p:cNvSpPr txBox="1">
            <a:spLocks noChangeArrowheads="1"/>
          </p:cNvSpPr>
          <p:nvPr/>
        </p:nvSpPr>
        <p:spPr bwMode="auto">
          <a:xfrm>
            <a:off x="179513" y="4099322"/>
            <a:ext cx="22091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ZA" altLang="en-US" sz="1600" b="1" dirty="0">
                <a:solidFill>
                  <a:srgbClr val="1D9A78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Purchasing power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ZA" altLang="en-US" sz="1600" b="1" dirty="0">
                <a:solidFill>
                  <a:srgbClr val="1D9A78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to access</a:t>
            </a:r>
          </a:p>
        </p:txBody>
      </p:sp>
    </p:spTree>
    <p:extLst>
      <p:ext uri="{BB962C8B-B14F-4D97-AF65-F5344CB8AC3E}">
        <p14:creationId xmlns:p14="http://schemas.microsoft.com/office/powerpoint/2010/main" val="210645397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79940"/>
            <a:ext cx="7710826" cy="460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065" y="337117"/>
            <a:ext cx="5915025" cy="623720"/>
          </a:xfrm>
        </p:spPr>
        <p:txBody>
          <a:bodyPr/>
          <a:lstStyle/>
          <a:p>
            <a:r>
              <a:rPr lang="en-ZA" sz="3000" dirty="0">
                <a:latin typeface="+mn-lt"/>
              </a:rPr>
              <a:t>2017 Global Food Security Index</a:t>
            </a:r>
          </a:p>
        </p:txBody>
      </p:sp>
      <p:sp>
        <p:nvSpPr>
          <p:cNvPr id="6" name="TextBox 245"/>
          <p:cNvSpPr txBox="1">
            <a:spLocks noChangeArrowheads="1"/>
          </p:cNvSpPr>
          <p:nvPr/>
        </p:nvSpPr>
        <p:spPr bwMode="auto">
          <a:xfrm>
            <a:off x="467544" y="6266967"/>
            <a:ext cx="280237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N W3"/>
                <a:cs typeface="ヒラギノ角ゴ ProN W3"/>
              </a:defRPr>
            </a:lvl9pPr>
          </a:lstStyle>
          <a:p>
            <a:pPr eaLnBrk="1" hangingPunct="1">
              <a:defRPr/>
            </a:pPr>
            <a:r>
              <a:rPr lang="en-ZA" sz="1050" dirty="0">
                <a:solidFill>
                  <a:srgbClr val="1D6FA9">
                    <a:lumMod val="50000"/>
                  </a:srgbClr>
                </a:solidFill>
              </a:rPr>
              <a:t>Source: Economist Intelligence Unit/DuPont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5896" y="6201683"/>
            <a:ext cx="26661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ZA" altLang="en-US" sz="1350" u="sng" dirty="0">
                <a:solidFill>
                  <a:prstClr val="black"/>
                </a:solidFill>
                <a:latin typeface="Arial" panose="020B0604020202020204" pitchFamily="34" charset="0"/>
                <a:hlinkClick r:id="rId3"/>
              </a:rPr>
              <a:t>http://foodsecurityindex.eiu.com.</a:t>
            </a:r>
            <a:endParaRPr lang="en-ZA" altLang="en-US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4149080"/>
            <a:ext cx="2774156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5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2018: South Africa ranks 47</a:t>
            </a:r>
            <a:r>
              <a:rPr lang="en-ZA" sz="1500" baseline="30000" dirty="0">
                <a:solidFill>
                  <a:srgbClr val="1D6FA9">
                    <a:lumMod val="50000"/>
                  </a:srgbClr>
                </a:solidFill>
                <a:latin typeface="Calibri" panose="020F0502020204030204"/>
              </a:rPr>
              <a:t>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8833" y="5743437"/>
            <a:ext cx="674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  <a:latin typeface="Calibri" panose="020F0502020204030204"/>
              </a:rPr>
              <a:t>SA Household Food Security a risk: ~20% of households food  insecure</a:t>
            </a:r>
          </a:p>
        </p:txBody>
      </p:sp>
    </p:spTree>
    <p:extLst>
      <p:ext uri="{BB962C8B-B14F-4D97-AF65-F5344CB8AC3E}">
        <p14:creationId xmlns:p14="http://schemas.microsoft.com/office/powerpoint/2010/main" val="1995031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EE5A-E826-4D01-B338-D0406D8E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236" y="2389444"/>
            <a:ext cx="7886700" cy="994172"/>
          </a:xfrm>
        </p:spPr>
        <p:txBody>
          <a:bodyPr/>
          <a:lstStyle/>
          <a:p>
            <a:r>
              <a:rPr lang="en-ZA" dirty="0"/>
              <a:t>Competitiveness Imperative</a:t>
            </a:r>
          </a:p>
        </p:txBody>
      </p:sp>
    </p:spTree>
    <p:extLst>
      <p:ext uri="{BB962C8B-B14F-4D97-AF65-F5344CB8AC3E}">
        <p14:creationId xmlns:p14="http://schemas.microsoft.com/office/powerpoint/2010/main" val="389075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670" y="260648"/>
            <a:ext cx="7886700" cy="615603"/>
          </a:xfrm>
        </p:spPr>
        <p:txBody>
          <a:bodyPr/>
          <a:lstStyle/>
          <a:p>
            <a:r>
              <a:rPr lang="en-ZA" sz="3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For today…….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09614"/>
            <a:ext cx="8568951" cy="5463491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b="1" dirty="0">
                <a:solidFill>
                  <a:srgbClr val="002060"/>
                </a:solidFill>
              </a:rPr>
              <a:t>Political economy context: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1" dirty="0">
                <a:solidFill>
                  <a:srgbClr val="002060"/>
                </a:solidFill>
              </a:rPr>
              <a:t>          - Major Global &amp; African risks and challenges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1" dirty="0">
                <a:solidFill>
                  <a:srgbClr val="002060"/>
                </a:solidFill>
              </a:rPr>
              <a:t>          - Major South African risks and challenges 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Food Security and Competitiveness imperative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Confidence and growth in SA Agriculture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Developments in legislative and policy environment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ZA" dirty="0">
                <a:solidFill>
                  <a:srgbClr val="002060"/>
                </a:solidFill>
              </a:rPr>
              <a:t>5.    Wrap up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23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EB14EC-C533-4463-835C-6894BBB0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342900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070E2-FCD3-4B00-A93C-2FB79A565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632848" cy="3168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C84105-9F8C-4612-BD83-4E3B90C2A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3789041"/>
            <a:ext cx="849694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90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53CE5-5DD5-4675-A3DE-E5415362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2" y="857250"/>
            <a:ext cx="4347067" cy="5143500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1397C919-19F2-4434-A1E9-6A773570EC72}"/>
              </a:ext>
            </a:extLst>
          </p:cNvPr>
          <p:cNvSpPr/>
          <p:nvPr/>
        </p:nvSpPr>
        <p:spPr>
          <a:xfrm>
            <a:off x="2407444" y="2721769"/>
            <a:ext cx="1123403" cy="7572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D0FF7-1C4E-4375-A270-E20B81247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917" y="1025295"/>
            <a:ext cx="4298511" cy="1720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99AE8A-1844-476C-8113-00C518C12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82" y="2721769"/>
            <a:ext cx="4229979" cy="163017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962AA7B-FF48-47DE-BBD0-DA39ACC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226" y="527513"/>
            <a:ext cx="4084391" cy="513224"/>
          </a:xfrm>
        </p:spPr>
        <p:txBody>
          <a:bodyPr/>
          <a:lstStyle/>
          <a:p>
            <a:r>
              <a:rPr lang="en-ZA" sz="3600" dirty="0"/>
              <a:t>South Africa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AB128-39E9-49AE-AAF4-F2A9EC3E418B}"/>
              </a:ext>
            </a:extLst>
          </p:cNvPr>
          <p:cNvSpPr txBox="1"/>
          <p:nvPr/>
        </p:nvSpPr>
        <p:spPr>
          <a:xfrm>
            <a:off x="5220072" y="4797152"/>
            <a:ext cx="1723549" cy="1200329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2016"/>
            </a:pPr>
            <a:r>
              <a:rPr lang="en-ZA" sz="2400" dirty="0">
                <a:solidFill>
                  <a:srgbClr val="C00000"/>
                </a:solidFill>
              </a:rPr>
              <a:t> =  47</a:t>
            </a:r>
            <a:r>
              <a:rPr lang="en-ZA" sz="2400" baseline="30000" dirty="0">
                <a:solidFill>
                  <a:srgbClr val="C00000"/>
                </a:solidFill>
              </a:rPr>
              <a:t>th</a:t>
            </a:r>
            <a:r>
              <a:rPr lang="en-ZA" sz="2400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AutoNum type="arabicPlain" startAt="2016"/>
            </a:pPr>
            <a:r>
              <a:rPr lang="en-ZA" sz="2400" dirty="0">
                <a:solidFill>
                  <a:srgbClr val="C00000"/>
                </a:solidFill>
              </a:rPr>
              <a:t> =  61</a:t>
            </a:r>
            <a:r>
              <a:rPr lang="en-ZA" sz="2400" baseline="30000" dirty="0">
                <a:solidFill>
                  <a:srgbClr val="C00000"/>
                </a:solidFill>
              </a:rPr>
              <a:t>st</a:t>
            </a:r>
            <a:r>
              <a:rPr lang="en-ZA" sz="2400" dirty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AutoNum type="arabicPlain" startAt="2016"/>
            </a:pPr>
            <a:r>
              <a:rPr lang="en-ZA" sz="2400" dirty="0">
                <a:solidFill>
                  <a:srgbClr val="C00000"/>
                </a:solidFill>
              </a:rPr>
              <a:t> =  67</a:t>
            </a:r>
            <a:r>
              <a:rPr lang="en-ZA" sz="2400" baseline="30000" dirty="0">
                <a:solidFill>
                  <a:srgbClr val="C00000"/>
                </a:solidFill>
              </a:rPr>
              <a:t>th</a:t>
            </a:r>
            <a:r>
              <a:rPr lang="en-ZA" sz="24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51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6EC1-C4B9-4BBC-93EA-B85EC55C5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2259"/>
            <a:ext cx="8191822" cy="903635"/>
          </a:xfrm>
        </p:spPr>
        <p:txBody>
          <a:bodyPr/>
          <a:lstStyle/>
          <a:p>
            <a:r>
              <a:rPr lang="en-ZA" sz="3600" dirty="0" err="1"/>
              <a:t>Agro</a:t>
            </a:r>
            <a:r>
              <a:rPr lang="en-ZA" sz="3600" dirty="0"/>
              <a:t>-food Value Chain competitiveness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ACE15-3113-4433-AA34-0F5B15CD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13" y="1340768"/>
            <a:ext cx="78867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ZA" sz="2400" dirty="0"/>
              <a:t>Analysis on: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Relative Trade Advantage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Comparative Advantage 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Competitive Advantage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Porter diamond analysis (Participative analysis)</a:t>
            </a:r>
          </a:p>
          <a:p>
            <a:pPr>
              <a:lnSpc>
                <a:spcPct val="150000"/>
              </a:lnSpc>
            </a:pPr>
            <a:r>
              <a:rPr lang="en-ZA" sz="2400" dirty="0"/>
              <a:t>Pioneered by </a:t>
            </a:r>
            <a:r>
              <a:rPr lang="en-ZA" sz="2400" dirty="0" err="1"/>
              <a:t>Agbiz</a:t>
            </a:r>
            <a:r>
              <a:rPr lang="en-ZA" sz="2400" dirty="0"/>
              <a:t> (Prof Johan van Rooyen and Dirk </a:t>
            </a:r>
            <a:r>
              <a:rPr lang="en-ZA" sz="2400" dirty="0" err="1"/>
              <a:t>Esterhuizen</a:t>
            </a:r>
            <a:r>
              <a:rPr lang="en-ZA" sz="2400" dirty="0"/>
              <a:t>) in early 2000’s. Still done!</a:t>
            </a:r>
          </a:p>
        </p:txBody>
      </p:sp>
    </p:spTree>
    <p:extLst>
      <p:ext uri="{BB962C8B-B14F-4D97-AF65-F5344CB8AC3E}">
        <p14:creationId xmlns:p14="http://schemas.microsoft.com/office/powerpoint/2010/main" val="751409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96" y="1196752"/>
            <a:ext cx="8415448" cy="473084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7097" y="116632"/>
            <a:ext cx="8136903" cy="960668"/>
          </a:xfrm>
        </p:spPr>
        <p:txBody>
          <a:bodyPr/>
          <a:lstStyle/>
          <a:p>
            <a:r>
              <a:rPr lang="en-ZA" sz="4000" dirty="0">
                <a:latin typeface="+mn-lt"/>
              </a:rPr>
              <a:t>South African Agricultural Sector</a:t>
            </a:r>
          </a:p>
        </p:txBody>
      </p:sp>
    </p:spTree>
    <p:extLst>
      <p:ext uri="{BB962C8B-B14F-4D97-AF65-F5344CB8AC3E}">
        <p14:creationId xmlns:p14="http://schemas.microsoft.com/office/powerpoint/2010/main" val="4196125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B0283-2E62-478B-A920-004DB1AD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300" y="404664"/>
            <a:ext cx="8358188" cy="425272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SA has now become a net exporter of beef</a:t>
            </a:r>
            <a:endParaRPr lang="en-ZA" sz="3600" dirty="0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ABFD2BE-2E5D-4313-87AA-09768B1D95F5}"/>
              </a:ext>
            </a:extLst>
          </p:cNvPr>
          <p:cNvGraphicFramePr>
            <a:graphicFrameLocks/>
          </p:cNvGraphicFramePr>
          <p:nvPr/>
        </p:nvGraphicFramePr>
        <p:xfrm>
          <a:off x="280063" y="1124744"/>
          <a:ext cx="835818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91FBA1-4DB9-4237-811B-A0DC607DE2C8}"/>
              </a:ext>
            </a:extLst>
          </p:cNvPr>
          <p:cNvSpPr txBox="1"/>
          <p:nvPr/>
        </p:nvSpPr>
        <p:spPr>
          <a:xfrm>
            <a:off x="505748" y="6021288"/>
            <a:ext cx="349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Trade Map, Agbiz Research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21377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670" y="260648"/>
            <a:ext cx="7886700" cy="615603"/>
          </a:xfrm>
        </p:spPr>
        <p:txBody>
          <a:bodyPr/>
          <a:lstStyle/>
          <a:p>
            <a:r>
              <a:rPr lang="en-ZA" sz="3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For today…….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09614"/>
            <a:ext cx="8568951" cy="5463491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dirty="0">
                <a:solidFill>
                  <a:srgbClr val="002060"/>
                </a:solidFill>
              </a:rPr>
              <a:t>Political economy: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solidFill>
                  <a:srgbClr val="002060"/>
                </a:solidFill>
              </a:rPr>
              <a:t>          - Major Global &amp; African risks and challenges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solidFill>
                  <a:srgbClr val="002060"/>
                </a:solidFill>
              </a:rPr>
              <a:t>          - Major South African risks and challenges 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Food Security and Competitiveness imperative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b="1" dirty="0">
                <a:solidFill>
                  <a:srgbClr val="002060"/>
                </a:solidFill>
              </a:rPr>
              <a:t>Confidence and growth in SA Agriculture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Legislative and policy environment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ZA" dirty="0">
                <a:solidFill>
                  <a:srgbClr val="002060"/>
                </a:solidFill>
              </a:rPr>
              <a:t>5.    Wrap up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71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Subsector Performance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80706" y="1668429"/>
            <a:ext cx="4217475" cy="2610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ZA" dirty="0"/>
              <a:t>5 year average share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77784" y="1597168"/>
            <a:ext cx="4212626" cy="34469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ZA" dirty="0"/>
              <a:t>Subsector Performance: Gross Production Value</a:t>
            </a:r>
          </a:p>
        </p:txBody>
      </p:sp>
      <p:graphicFrame>
        <p:nvGraphicFramePr>
          <p:cNvPr id="11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00072042"/>
              </p:ext>
            </p:extLst>
          </p:nvPr>
        </p:nvGraphicFramePr>
        <p:xfrm>
          <a:off x="162733" y="1999728"/>
          <a:ext cx="4335449" cy="380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05330383"/>
              </p:ext>
            </p:extLst>
          </p:nvPr>
        </p:nvGraphicFramePr>
        <p:xfrm>
          <a:off x="4498181" y="2089548"/>
          <a:ext cx="4492229" cy="421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6214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A5058-D289-4E9C-8D8D-5FD7F552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60053"/>
            <a:ext cx="7886700" cy="561975"/>
          </a:xfrm>
        </p:spPr>
        <p:txBody>
          <a:bodyPr>
            <a:noAutofit/>
          </a:bodyPr>
          <a:lstStyle/>
          <a:p>
            <a:r>
              <a:rPr lang="en-ZA" sz="2700" b="1" dirty="0"/>
              <a:t>RSA Agriculture, Forestry &amp; Fisheries GDP: 2005 -2018</a:t>
            </a:r>
            <a:endParaRPr lang="en-ZA" sz="27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636801"/>
              </p:ext>
            </p:extLst>
          </p:nvPr>
        </p:nvGraphicFramePr>
        <p:xfrm>
          <a:off x="179512" y="1052736"/>
          <a:ext cx="864393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8728882-E5FD-477E-B856-0CE272907C93}"/>
              </a:ext>
            </a:extLst>
          </p:cNvPr>
          <p:cNvSpPr txBox="1"/>
          <p:nvPr/>
        </p:nvSpPr>
        <p:spPr>
          <a:xfrm>
            <a:off x="539552" y="5949280"/>
            <a:ext cx="2074069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ZA" sz="1600" dirty="0">
                <a:solidFill>
                  <a:srgbClr val="002060"/>
                </a:solidFill>
              </a:rPr>
              <a:t>Source: Agbiz, Stats SA</a:t>
            </a:r>
          </a:p>
        </p:txBody>
      </p:sp>
    </p:spTree>
    <p:extLst>
      <p:ext uri="{BB962C8B-B14F-4D97-AF65-F5344CB8AC3E}">
        <p14:creationId xmlns:p14="http://schemas.microsoft.com/office/powerpoint/2010/main" val="48790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7AB11-1C94-4326-A64B-1FC2F8C6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DFF5D-A459-4660-B61D-E8F847B87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822"/>
            <a:ext cx="8496944" cy="2295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68347E-F5D9-48C8-956F-6D912869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20888"/>
            <a:ext cx="861467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2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3538" y="537855"/>
            <a:ext cx="8424936" cy="730902"/>
          </a:xfrm>
        </p:spPr>
        <p:txBody>
          <a:bodyPr>
            <a:noAutofit/>
          </a:bodyPr>
          <a:lstStyle/>
          <a:p>
            <a:r>
              <a:rPr lang="en-ZA" sz="2400" b="1" dirty="0">
                <a:latin typeface="+mn-lt"/>
                <a:cs typeface="Arial" panose="020B0604020202020204" pitchFamily="34" charset="0"/>
              </a:rPr>
              <a:t>Inconsistencies in policy impacts agricultural business confidence and investment</a:t>
            </a:r>
          </a:p>
        </p:txBody>
      </p:sp>
      <p:sp>
        <p:nvSpPr>
          <p:cNvPr id="11" name="Rectangle 76"/>
          <p:cNvSpPr>
            <a:spLocks noChangeArrowheads="1"/>
          </p:cNvSpPr>
          <p:nvPr/>
        </p:nvSpPr>
        <p:spPr bwMode="auto">
          <a:xfrm>
            <a:off x="89502" y="3898071"/>
            <a:ext cx="1620180" cy="201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ZA" sz="727" dirty="0"/>
          </a:p>
        </p:txBody>
      </p:sp>
      <p:sp>
        <p:nvSpPr>
          <p:cNvPr id="16" name="TextBox 15"/>
          <p:cNvSpPr txBox="1"/>
          <p:nvPr/>
        </p:nvSpPr>
        <p:spPr>
          <a:xfrm>
            <a:off x="89502" y="5825956"/>
            <a:ext cx="367240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Source: Agbiz Research</a:t>
            </a:r>
            <a:endParaRPr lang="en-ZA" sz="75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13538" y="1282068"/>
            <a:ext cx="826291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61428"/>
              </p:ext>
            </p:extLst>
          </p:nvPr>
        </p:nvGraphicFramePr>
        <p:xfrm>
          <a:off x="413538" y="1340772"/>
          <a:ext cx="8262918" cy="4142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13538" y="5537649"/>
            <a:ext cx="8748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(Shaded areas indicate periods when rainfall across South Africa was below the average level of 500 millimetres)</a:t>
            </a:r>
            <a:endParaRPr lang="en-ZA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12568"/>
          </a:xfrm>
        </p:spPr>
        <p:txBody>
          <a:bodyPr>
            <a:normAutofit fontScale="92500" lnSpcReduction="10000"/>
          </a:bodyPr>
          <a:lstStyle/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New multi-polar global power dynamic – power shift to Asia (BRICS factor NB) 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Middle East tensions will continue – instability.  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Brexit and European Unity: Hard Brexit most likely, negative UK economic outlook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USA vs China Trade War – impact on global trade dynamics major and irreversible, incl. WTO regime of multilateralism and dispute resolution mechanism.</a:t>
            </a:r>
          </a:p>
          <a:p>
            <a:r>
              <a:rPr lang="en-ZA" sz="2000" b="1" dirty="0">
                <a:solidFill>
                  <a:schemeClr val="accent4">
                    <a:lumMod val="75000"/>
                  </a:schemeClr>
                </a:solidFill>
              </a:rPr>
              <a:t>Global population &amp; Africa’s demographic ‘dividend’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Globalisation and Interconnectivity (4</a:t>
            </a:r>
            <a:r>
              <a:rPr lang="en-ZA" sz="2000" baseline="30000" dirty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 IR) still a massive driver, despite general protectionist and “narrow nationalism” developments across the globe.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Mass migration an outcome of conflict and globalisation/interconnectivity - very difficult to stop.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Environmental sustainability issues, e.g. climate change and extreme weather phenomena, water availability and quality, biodiversity loss, pollution/waste, etc.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Global GDP slowdown to ~2,5%, but recession unlikely. Some downside risks still.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accent2">
                    <a:lumMod val="50000"/>
                  </a:schemeClr>
                </a:solidFill>
              </a:rPr>
              <a:t>More interconnected ➜ but greater uncertainty ➜ less control ➜ more risk ➜ greater opportunity and reward though ➜ identify and exploit!</a:t>
            </a:r>
          </a:p>
          <a:p>
            <a:pPr marL="0" indent="0">
              <a:buNone/>
            </a:pPr>
            <a:endParaRPr lang="en-ZA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204" y="260648"/>
            <a:ext cx="7796813" cy="461702"/>
          </a:xfrm>
        </p:spPr>
        <p:txBody>
          <a:bodyPr>
            <a:noAutofit/>
          </a:bodyPr>
          <a:lstStyle/>
          <a:p>
            <a:r>
              <a:rPr lang="en-ZA" sz="3200" dirty="0">
                <a:solidFill>
                  <a:schemeClr val="accent4">
                    <a:lumMod val="75000"/>
                  </a:schemeClr>
                </a:solidFill>
              </a:rPr>
              <a:t>Major Global Risks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473799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39552" y="600261"/>
            <a:ext cx="7749938" cy="219522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+mn-lt"/>
                <a:cs typeface="Arial" panose="020B0604020202020204" pitchFamily="34" charset="0"/>
              </a:rPr>
              <a:t>Fortunately, there has not been disinvestment in SA agriculture thus far</a:t>
            </a:r>
            <a:endParaRPr lang="en-ZA" sz="2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ectangle 76"/>
          <p:cNvSpPr>
            <a:spLocks noChangeArrowheads="1"/>
          </p:cNvSpPr>
          <p:nvPr/>
        </p:nvSpPr>
        <p:spPr bwMode="auto">
          <a:xfrm>
            <a:off x="89502" y="3898071"/>
            <a:ext cx="1620180" cy="201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ZA" sz="727" dirty="0"/>
          </a:p>
        </p:txBody>
      </p:sp>
      <p:sp>
        <p:nvSpPr>
          <p:cNvPr id="16" name="TextBox 15"/>
          <p:cNvSpPr txBox="1"/>
          <p:nvPr/>
        </p:nvSpPr>
        <p:spPr>
          <a:xfrm>
            <a:off x="89502" y="5830468"/>
            <a:ext cx="367240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Source: South African Reserve Bank, Statistics South Africa, Agbiz Research</a:t>
            </a:r>
            <a:endParaRPr lang="en-ZA" sz="750" dirty="0">
              <a:solidFill>
                <a:schemeClr val="bg1"/>
              </a:solidFill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909517"/>
              </p:ext>
            </p:extLst>
          </p:nvPr>
        </p:nvGraphicFramePr>
        <p:xfrm>
          <a:off x="413539" y="1196752"/>
          <a:ext cx="8370929" cy="4531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413539" y="908720"/>
            <a:ext cx="826291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815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38" y="704169"/>
            <a:ext cx="8532948" cy="184666"/>
          </a:xfrm>
        </p:spPr>
        <p:txBody>
          <a:bodyPr>
            <a:noAutofit/>
          </a:bodyPr>
          <a:lstStyle/>
          <a:p>
            <a:r>
              <a:rPr lang="en-ZA" sz="2000" b="1" dirty="0">
                <a:latin typeface="+mn-lt"/>
                <a:cs typeface="Arial" panose="020B0604020202020204" pitchFamily="34" charset="0"/>
              </a:rPr>
              <a:t>Evolution of farm sizes in SA: mechanisation has been key on this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E9B77-BFF9-4B41-A02C-28D60A45F00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502" y="5853749"/>
            <a:ext cx="39424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Source: Liebenberg, Stats SA, BFAP, Agbiz Research</a:t>
            </a:r>
            <a:endParaRPr lang="en-ZA" sz="75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13538" y="980728"/>
            <a:ext cx="826291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028006"/>
              </p:ext>
            </p:extLst>
          </p:nvPr>
        </p:nvGraphicFramePr>
        <p:xfrm>
          <a:off x="413538" y="1268765"/>
          <a:ext cx="8316924" cy="4792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8677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13539" y="651109"/>
            <a:ext cx="8424937" cy="3176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latin typeface="+mn-lt"/>
                <a:cs typeface="Arial" panose="020B0604020202020204" pitchFamily="34" charset="0"/>
              </a:rPr>
              <a:t>…but </a:t>
            </a:r>
            <a:r>
              <a:rPr lang="en-US" sz="2000" b="1" dirty="0" err="1">
                <a:latin typeface="+mn-lt"/>
                <a:cs typeface="Arial" panose="020B0604020202020204" pitchFamily="34" charset="0"/>
              </a:rPr>
              <a:t>mechanisation</a:t>
            </a:r>
            <a:r>
              <a:rPr lang="en-US" sz="2000" b="1" dirty="0">
                <a:latin typeface="+mn-lt"/>
                <a:cs typeface="Arial" panose="020B0604020202020204" pitchFamily="34" charset="0"/>
              </a:rPr>
              <a:t> has largely been funded by debt from local institutions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3539" y="1727812"/>
            <a:ext cx="8561082" cy="4170547"/>
          </a:xfrm>
        </p:spPr>
        <p:txBody>
          <a:bodyPr>
            <a:normAutofit/>
          </a:bodyPr>
          <a:lstStyle/>
          <a:p>
            <a:pPr marL="342900" lvl="1" indent="0" algn="just">
              <a:lnSpc>
                <a:spcPct val="150000"/>
              </a:lnSpc>
              <a:buNone/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</a:pPr>
            <a:endParaRPr lang="en-ZA" sz="9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C0AB23-9ECE-4F23-9394-D543A4DC4824}" type="slidenum">
              <a:rPr lang="en-ZA" smtClean="0"/>
              <a:pPr>
                <a:defRPr/>
              </a:pPr>
              <a:t>32</a:t>
            </a:fld>
            <a:endParaRPr lang="en-ZA"/>
          </a:p>
        </p:txBody>
      </p:sp>
      <p:cxnSp>
        <p:nvCxnSpPr>
          <p:cNvPr id="6" name="Straight Connector 5"/>
          <p:cNvCxnSpPr/>
          <p:nvPr/>
        </p:nvCxnSpPr>
        <p:spPr>
          <a:xfrm>
            <a:off x="413539" y="1052736"/>
            <a:ext cx="826291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C932745-8375-4A15-AEBF-964FE5BC8597}"/>
              </a:ext>
            </a:extLst>
          </p:cNvPr>
          <p:cNvSpPr txBox="1"/>
          <p:nvPr/>
        </p:nvSpPr>
        <p:spPr>
          <a:xfrm>
            <a:off x="213038" y="5821445"/>
            <a:ext cx="318635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Source: SARB, DAFF, Agbiz Research</a:t>
            </a:r>
            <a:endParaRPr lang="en-ZA" sz="750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BB343E-5108-409A-992B-4BE14408AE52}"/>
              </a:ext>
            </a:extLst>
          </p:cNvPr>
          <p:cNvSpPr txBox="1">
            <a:spLocks/>
          </p:cNvSpPr>
          <p:nvPr/>
        </p:nvSpPr>
        <p:spPr>
          <a:xfrm>
            <a:off x="213038" y="1347875"/>
            <a:ext cx="4386462" cy="295959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FDI in SA agriculture on a decline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5BC016-37A8-4FEF-ADC8-C33FF5026696}"/>
              </a:ext>
            </a:extLst>
          </p:cNvPr>
          <p:cNvSpPr txBox="1">
            <a:spLocks/>
          </p:cNvSpPr>
          <p:nvPr/>
        </p:nvSpPr>
        <p:spPr>
          <a:xfrm>
            <a:off x="4733873" y="1355760"/>
            <a:ext cx="4386462" cy="272393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SA farm debt growing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204697E-011D-4649-B4DC-F2AEAD4D35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682860"/>
              </p:ext>
            </p:extLst>
          </p:nvPr>
        </p:nvGraphicFramePr>
        <p:xfrm>
          <a:off x="169379" y="1884952"/>
          <a:ext cx="4386462" cy="3641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903575"/>
              </p:ext>
            </p:extLst>
          </p:nvPr>
        </p:nvGraphicFramePr>
        <p:xfrm>
          <a:off x="4707513" y="1844824"/>
          <a:ext cx="4436487" cy="3681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03181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923594"/>
              </p:ext>
            </p:extLst>
          </p:nvPr>
        </p:nvGraphicFramePr>
        <p:xfrm>
          <a:off x="467544" y="1124744"/>
          <a:ext cx="8352927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20E9C26F-9ABF-4BB3-848A-BA3E0E4D682E}"/>
              </a:ext>
            </a:extLst>
          </p:cNvPr>
          <p:cNvSpPr txBox="1"/>
          <p:nvPr/>
        </p:nvSpPr>
        <p:spPr>
          <a:xfrm>
            <a:off x="683568" y="6008479"/>
            <a:ext cx="2426848" cy="38789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ZA" sz="12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Source: ITC, </a:t>
            </a:r>
            <a:r>
              <a:rPr lang="en-ZA" sz="1200" dirty="0" err="1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Agbiz</a:t>
            </a:r>
            <a:r>
              <a:rPr lang="en-ZA" sz="1200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Research</a:t>
            </a:r>
          </a:p>
          <a:p>
            <a:endParaRPr lang="en-ZA" sz="825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0BAFB-2CDB-47A8-B8A9-83DEC834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76672"/>
            <a:ext cx="7041907" cy="397669"/>
          </a:xfrm>
        </p:spPr>
        <p:txBody>
          <a:bodyPr>
            <a:noAutofit/>
          </a:bodyPr>
          <a:lstStyle/>
          <a:p>
            <a:r>
              <a:rPr lang="en-ZA" sz="2400" dirty="0"/>
              <a:t>SA’s Agricultural imports, exports &amp; trade balance</a:t>
            </a:r>
          </a:p>
        </p:txBody>
      </p:sp>
    </p:spTree>
    <p:extLst>
      <p:ext uri="{BB962C8B-B14F-4D97-AF65-F5344CB8AC3E}">
        <p14:creationId xmlns:p14="http://schemas.microsoft.com/office/powerpoint/2010/main" val="202708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12001"/>
              </p:ext>
            </p:extLst>
          </p:nvPr>
        </p:nvGraphicFramePr>
        <p:xfrm>
          <a:off x="395536" y="332656"/>
          <a:ext cx="842493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5599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8439-E656-4603-93D9-53BC29C4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73499"/>
            <a:ext cx="8784976" cy="471587"/>
          </a:xfrm>
        </p:spPr>
        <p:txBody>
          <a:bodyPr/>
          <a:lstStyle/>
          <a:p>
            <a:r>
              <a:rPr lang="en-ZA" sz="3200" dirty="0"/>
              <a:t>Indexed GDP: </a:t>
            </a:r>
            <a:r>
              <a:rPr lang="en-ZA" sz="2800" dirty="0"/>
              <a:t>Agro-processing vs Manufacturing Output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CF10E1-94F8-40A4-8E94-34999C6BA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052736"/>
            <a:ext cx="8424936" cy="48245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464C9A-17AC-402B-9F76-AEF1E91F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E0242-923F-4329-8A79-C295D226D195}" type="slidenum">
              <a:rPr lang="en-ZA" smtClean="0"/>
              <a:t>35</a:t>
            </a:fld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1331640" y="1772816"/>
            <a:ext cx="481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>
                <a:solidFill>
                  <a:schemeClr val="accent5">
                    <a:lumMod val="75000"/>
                  </a:schemeClr>
                </a:solidFill>
              </a:rPr>
              <a:t>Agro-processing: ~25% of MO and ~3.5% of GDP  </a:t>
            </a:r>
          </a:p>
        </p:txBody>
      </p:sp>
    </p:spTree>
    <p:extLst>
      <p:ext uri="{BB962C8B-B14F-4D97-AF65-F5344CB8AC3E}">
        <p14:creationId xmlns:p14="http://schemas.microsoft.com/office/powerpoint/2010/main" val="425286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210"/>
            <a:ext cx="8568952" cy="574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620688"/>
            <a:ext cx="458093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b="1" dirty="0">
                <a:solidFill>
                  <a:srgbClr val="FF0000"/>
                </a:solidFill>
                <a:latin typeface="Calibri" panose="020F0502020204030204"/>
              </a:rPr>
              <a:t>24 of 36 commodities SA a net exporter = 67%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6093296"/>
            <a:ext cx="15182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350" dirty="0">
                <a:solidFill>
                  <a:prstClr val="black"/>
                </a:solidFill>
                <a:latin typeface="Calibri" panose="020F0502020204030204"/>
              </a:rPr>
              <a:t>Source: BFAP, 2016</a:t>
            </a:r>
          </a:p>
        </p:txBody>
      </p:sp>
    </p:spTree>
    <p:extLst>
      <p:ext uri="{BB962C8B-B14F-4D97-AF65-F5344CB8AC3E}">
        <p14:creationId xmlns:p14="http://schemas.microsoft.com/office/powerpoint/2010/main" val="211243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625" y="908638"/>
            <a:ext cx="7886700" cy="657272"/>
          </a:xfrm>
        </p:spPr>
        <p:txBody>
          <a:bodyPr>
            <a:normAutofit fontScale="90000"/>
          </a:bodyPr>
          <a:lstStyle/>
          <a:p>
            <a:r>
              <a:rPr lang="en-ZA" dirty="0"/>
              <a:t>High-growth industries are on track</a:t>
            </a:r>
            <a:br>
              <a:rPr lang="en-ZA" dirty="0"/>
            </a:br>
            <a:r>
              <a:rPr lang="en-ZA" sz="2700" dirty="0">
                <a:solidFill>
                  <a:schemeClr val="accent1">
                    <a:lumMod val="50000"/>
                  </a:schemeClr>
                </a:solidFill>
              </a:rPr>
              <a:t>Gross Value of Agricultural Production</a:t>
            </a:r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06839282"/>
              </p:ext>
            </p:extLst>
          </p:nvPr>
        </p:nvGraphicFramePr>
        <p:xfrm>
          <a:off x="247650" y="1851422"/>
          <a:ext cx="8610600" cy="409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6300192" y="6165304"/>
            <a:ext cx="2979305" cy="2383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ZA" sz="1200" b="1" dirty="0">
                <a:solidFill>
                  <a:srgbClr val="4D5059"/>
                </a:solidFill>
                <a:latin typeface="Calibri" panose="020F0502020204030204"/>
              </a:rPr>
              <a:t>Source: DAFF, 2019</a:t>
            </a:r>
          </a:p>
        </p:txBody>
      </p:sp>
    </p:spTree>
    <p:extLst>
      <p:ext uri="{BB962C8B-B14F-4D97-AF65-F5344CB8AC3E}">
        <p14:creationId xmlns:p14="http://schemas.microsoft.com/office/powerpoint/2010/main" val="421777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670" y="260648"/>
            <a:ext cx="7886700" cy="615603"/>
          </a:xfrm>
        </p:spPr>
        <p:txBody>
          <a:bodyPr/>
          <a:lstStyle/>
          <a:p>
            <a:r>
              <a:rPr lang="en-ZA" sz="3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For today…….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09614"/>
            <a:ext cx="8568951" cy="5463491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dirty="0">
                <a:solidFill>
                  <a:srgbClr val="002060"/>
                </a:solidFill>
              </a:rPr>
              <a:t>Political economy: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solidFill>
                  <a:srgbClr val="002060"/>
                </a:solidFill>
              </a:rPr>
              <a:t>          - Major Global &amp; African risks and challenges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dirty="0">
                <a:solidFill>
                  <a:srgbClr val="002060"/>
                </a:solidFill>
              </a:rPr>
              <a:t>          - Major South African risks and challenges 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Food Security and Competitiveness imperative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dirty="0">
                <a:solidFill>
                  <a:srgbClr val="002060"/>
                </a:solidFill>
              </a:rPr>
              <a:t>Confidence and growth in SA Agriculture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AutoNum type="arabicPeriod" startAt="2"/>
            </a:pPr>
            <a:r>
              <a:rPr lang="en-ZA" b="1" dirty="0">
                <a:solidFill>
                  <a:srgbClr val="002060"/>
                </a:solidFill>
              </a:rPr>
              <a:t>Legislative and policy environment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ZA" dirty="0">
                <a:solidFill>
                  <a:srgbClr val="002060"/>
                </a:solidFill>
              </a:rPr>
              <a:t>5.    Wrap up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87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25686"/>
            <a:ext cx="8550950" cy="298974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+mn-lt"/>
                <a:cs typeface="Arial" panose="020B0604020202020204" pitchFamily="34" charset="0"/>
              </a:rPr>
              <a:t>The current policymakers’ thinking revolve around these aspects</a:t>
            </a:r>
            <a:endParaRPr lang="en-ZA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538" y="1443694"/>
            <a:ext cx="8550950" cy="392951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cs typeface="Arial" panose="020B0604020202020204" pitchFamily="34" charset="0"/>
              </a:rPr>
              <a:t>Inclusive growth and jobs creation</a:t>
            </a:r>
          </a:p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en-ZA" sz="2000" dirty="0">
                <a:cs typeface="Arial" panose="020B0604020202020204" pitchFamily="34" charset="0"/>
              </a:rPr>
              <a:t>Land reform</a:t>
            </a:r>
          </a:p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en-ZA" sz="2000" dirty="0">
                <a:cs typeface="Arial" panose="020B0604020202020204" pitchFamily="34" charset="0"/>
              </a:rPr>
              <a:t>Climate change </a:t>
            </a:r>
          </a:p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en-ZA" sz="2000" dirty="0">
                <a:cs typeface="Arial" panose="020B0604020202020204" pitchFamily="34" charset="0"/>
              </a:rPr>
              <a:t>Water rights regulations and water infrastructure</a:t>
            </a:r>
          </a:p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en-ZA" sz="2000" dirty="0">
                <a:cs typeface="Arial" panose="020B0604020202020204" pitchFamily="34" charset="0"/>
              </a:rPr>
              <a:t>Infrastructure constraints in some farming areas, particularly former homelands</a:t>
            </a:r>
          </a:p>
          <a:p>
            <a:pPr algn="just" fontAlgn="auto">
              <a:lnSpc>
                <a:spcPct val="200000"/>
              </a:lnSpc>
              <a:spcAft>
                <a:spcPts val="0"/>
              </a:spcAft>
            </a:pPr>
            <a:r>
              <a:rPr lang="en-ZA" sz="2000" dirty="0">
                <a:cs typeface="Arial" panose="020B0604020202020204" pitchFamily="34" charset="0"/>
              </a:rPr>
              <a:t>International trade matters (market access, and expansion of export markets)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E9B77-BFF9-4B41-A02C-28D60A45F00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13538" y="1268760"/>
            <a:ext cx="8262918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34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isualcapitalist.com/wp-content/uploads/2018/09/world-map.png">
            <a:extLst>
              <a:ext uri="{FF2B5EF4-FFF2-40B4-BE49-F238E27FC236}">
                <a16:creationId xmlns:a16="http://schemas.microsoft.com/office/drawing/2014/main" id="{337DA363-85F3-46ED-84C3-414C9C30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1" y="620688"/>
            <a:ext cx="8852246" cy="3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A431F6-FC9B-4E66-91C5-00CFAB921E46}"/>
              </a:ext>
            </a:extLst>
          </p:cNvPr>
          <p:cNvSpPr txBox="1"/>
          <p:nvPr/>
        </p:nvSpPr>
        <p:spPr>
          <a:xfrm>
            <a:off x="395536" y="5085184"/>
            <a:ext cx="8115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China and India = 36.2% of global population, but 18,7% of global GDP</a:t>
            </a:r>
          </a:p>
          <a:p>
            <a:endParaRPr lang="en-ZA" sz="2000" dirty="0"/>
          </a:p>
          <a:p>
            <a:r>
              <a:rPr lang="en-ZA" sz="2000" dirty="0"/>
              <a:t>Africa = 16.9% of global population, but &lt;5% of global GDP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4CD32-2318-4F22-AF45-85FE68EBE5DA}"/>
              </a:ext>
            </a:extLst>
          </p:cNvPr>
          <p:cNvSpPr txBox="1"/>
          <p:nvPr/>
        </p:nvSpPr>
        <p:spPr>
          <a:xfrm>
            <a:off x="373826" y="6237312"/>
            <a:ext cx="31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Source: World Economic Forum</a:t>
            </a:r>
          </a:p>
        </p:txBody>
      </p:sp>
    </p:spTree>
    <p:extLst>
      <p:ext uri="{BB962C8B-B14F-4D97-AF65-F5344CB8AC3E}">
        <p14:creationId xmlns:p14="http://schemas.microsoft.com/office/powerpoint/2010/main" val="3270606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7BEAF-0F56-4BC5-A71F-4133F27203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08050"/>
            <a:ext cx="7850188" cy="13255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>
                <a:solidFill>
                  <a:schemeClr val="bg1"/>
                </a:solidFill>
                <a:latin typeface="+mn-lt"/>
              </a:rPr>
              <a:t>Title of presentation</a:t>
            </a:r>
            <a:endParaRPr lang="en-ZA"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483" name="Title 1">
            <a:extLst>
              <a:ext uri="{FF2B5EF4-FFF2-40B4-BE49-F238E27FC236}">
                <a16:creationId xmlns:a16="http://schemas.microsoft.com/office/drawing/2014/main" id="{8FA8644A-CD64-4C5D-A39D-46EAD9B8B9B3}"/>
              </a:ext>
            </a:extLst>
          </p:cNvPr>
          <p:cNvSpPr txBox="1">
            <a:spLocks/>
          </p:cNvSpPr>
          <p:nvPr/>
        </p:nvSpPr>
        <p:spPr bwMode="auto">
          <a:xfrm>
            <a:off x="934243" y="368300"/>
            <a:ext cx="73580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ZA" altLang="en-US" sz="4400" b="1" dirty="0">
                <a:cs typeface="Calibri" panose="020F0502020204030204" pitchFamily="34" charset="0"/>
              </a:rPr>
              <a:t>So for today…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E44394-927D-4A33-BF48-3AE9D24D121A}"/>
              </a:ext>
            </a:extLst>
          </p:cNvPr>
          <p:cNvSpPr txBox="1">
            <a:spLocks/>
          </p:cNvSpPr>
          <p:nvPr/>
        </p:nvSpPr>
        <p:spPr>
          <a:xfrm>
            <a:off x="934242" y="1464507"/>
            <a:ext cx="7742213" cy="46287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Font typeface="+mj-lt"/>
              <a:buAutoNum type="arabicPeriod"/>
              <a:defRPr/>
            </a:pPr>
            <a:r>
              <a:rPr lang="en-US" dirty="0">
                <a:cs typeface="Calibri" pitchFamily="34" charset="0"/>
              </a:rPr>
              <a:t>Presidential Land &amp; Agriculture Reform Advisory Panel Report, ‘Expropriation without compensation’ and other land policies/legislation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Font typeface="+mj-lt"/>
              <a:buAutoNum type="arabicPeriod"/>
              <a:defRPr/>
            </a:pPr>
            <a:r>
              <a:rPr lang="en-US" dirty="0">
                <a:cs typeface="Calibri" pitchFamily="34" charset="0"/>
              </a:rPr>
              <a:t>Environmental and natural resource legislation </a:t>
            </a:r>
          </a:p>
          <a:p>
            <a:pPr marL="514350" indent="-514350">
              <a:spcBef>
                <a:spcPts val="2400"/>
              </a:spcBef>
              <a:buSzPct val="85000"/>
              <a:buFont typeface="+mj-lt"/>
              <a:buAutoNum type="arabicPeriod"/>
              <a:defRPr/>
            </a:pPr>
            <a:r>
              <a:rPr lang="en-US" dirty="0">
                <a:cs typeface="Calibri" pitchFamily="34" charset="0"/>
              </a:rPr>
              <a:t>Jobs Summit developments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Font typeface="+mj-lt"/>
              <a:buAutoNum type="arabicPeriod"/>
              <a:defRPr/>
            </a:pPr>
            <a:r>
              <a:rPr lang="en-US" dirty="0">
                <a:cs typeface="Calibri" pitchFamily="34" charset="0"/>
              </a:rPr>
              <a:t>Public-Private Growth Initiative</a:t>
            </a:r>
          </a:p>
          <a:p>
            <a:pPr marL="0" indent="0" fontAlgn="auto">
              <a:spcBef>
                <a:spcPts val="2400"/>
              </a:spcBef>
              <a:spcAft>
                <a:spcPts val="0"/>
              </a:spcAft>
              <a:buSzPct val="85000"/>
              <a:buFont typeface="Arial" panose="020B0604020202020204" pitchFamily="34" charset="0"/>
              <a:buNone/>
              <a:defRPr/>
            </a:pPr>
            <a:endParaRPr lang="en-US" dirty="0">
              <a:cs typeface="Calibri" pitchFamily="34" charset="0"/>
            </a:endParaRPr>
          </a:p>
          <a:p>
            <a:pPr marL="344479" indent="-344479" fontAlgn="auto">
              <a:spcBef>
                <a:spcPts val="2400"/>
              </a:spcBef>
              <a:spcAft>
                <a:spcPts val="0"/>
              </a:spcAft>
              <a:buSzPct val="85000"/>
              <a:defRPr/>
            </a:pPr>
            <a:endParaRPr lang="en-US" dirty="0">
              <a:cs typeface="Calibri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ZA" dirty="0"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7BBB8-9C4D-4A8F-8756-956ACE12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0865D-9AD2-4775-B645-E68E47B87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0"/>
            <a:ext cx="4952827" cy="66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63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5BB5C-4F1B-4BD6-A089-6FD9880B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1A0CB-4440-4EB4-87A7-23EDECAAF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83000"/>
            <a:ext cx="4752528" cy="66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51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EAE67B-4E0E-4503-A9A0-08F3E54B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2891C-6FF4-4724-B2B7-A37314257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58" y="332656"/>
            <a:ext cx="871194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5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 txBox="1">
            <a:spLocks/>
          </p:cNvSpPr>
          <p:nvPr/>
        </p:nvSpPr>
        <p:spPr bwMode="auto">
          <a:xfrm>
            <a:off x="827584" y="188640"/>
            <a:ext cx="735806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ZA" altLang="en-US" sz="4000" b="1" dirty="0">
                <a:ea typeface="Calibri" panose="020F0502020204030204" pitchFamily="34" charset="0"/>
                <a:cs typeface="Calibri" panose="020F0502020204030204" pitchFamily="34" charset="0"/>
              </a:rPr>
              <a:t>Fields of policy and legislation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836712"/>
            <a:ext cx="8964488" cy="57606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buFont typeface="+mj-lt"/>
              <a:buAutoNum type="arabicPeriod"/>
              <a:defRPr/>
            </a:pPr>
            <a:r>
              <a:rPr lang="en-US" sz="2000" dirty="0">
                <a:cs typeface="Calibri" pitchFamily="34" charset="0"/>
              </a:rPr>
              <a:t>Credit legislation:</a:t>
            </a:r>
            <a:r>
              <a:rPr lang="en-ZA" altLang="en-US" sz="2000" dirty="0"/>
              <a:t> </a:t>
            </a:r>
            <a:r>
              <a:rPr lang="en-ZA" altLang="en-US" sz="1600" dirty="0"/>
              <a:t>National Credit Amendment Bill passed by Parliament and assented.                   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National Credit Act: Regulation 23A:  Affordability assessment (flexibility required for Agric sector)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Carbon Tax Act (implemented) and Climate Change Bill </a:t>
            </a:r>
            <a:r>
              <a:rPr lang="en-US" sz="1600" dirty="0">
                <a:cs typeface="Calibri" pitchFamily="34" charset="0"/>
              </a:rPr>
              <a:t>(In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) - </a:t>
            </a:r>
            <a:r>
              <a:rPr lang="en-US" sz="1800" dirty="0">
                <a:cs typeface="Calibri" pitchFamily="34" charset="0"/>
              </a:rPr>
              <a:t>contentious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Labour legislation: </a:t>
            </a:r>
            <a:r>
              <a:rPr lang="en-US" sz="1600" dirty="0">
                <a:cs typeface="Calibri" pitchFamily="34" charset="0"/>
              </a:rPr>
              <a:t>NMWA + LRAA + BCEAA (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package) – Exemption system problem?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Water rights and water security: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-   Water Masterplan &amp; </a:t>
            </a:r>
            <a:r>
              <a:rPr lang="en-ZA" sz="1600" dirty="0"/>
              <a:t>Water Phakisa</a:t>
            </a:r>
            <a:r>
              <a:rPr lang="en-US" sz="1600" dirty="0">
                <a:cs typeface="Calibri" pitchFamily="34" charset="0"/>
              </a:rPr>
              <a:t> – New Water Bill &amp; ELU?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-   </a:t>
            </a:r>
            <a:r>
              <a:rPr lang="en-ZA" sz="1600" dirty="0"/>
              <a:t>Water licence application regulations &amp; Water tariffs (Independent regulator?)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endParaRPr lang="en-ZA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5.        </a:t>
            </a:r>
            <a:r>
              <a:rPr lang="en-US" sz="2000" dirty="0">
                <a:cs typeface="Calibri" pitchFamily="34" charset="0"/>
              </a:rPr>
              <a:t>Land reform: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</a:t>
            </a: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Expropriation without Compensation – Re-establishment of Parliamentary subcommittee to  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                   propose wording to National Assembly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               </a:t>
            </a:r>
            <a:r>
              <a:rPr lang="en-US" sz="1600" dirty="0">
                <a:cs typeface="Calibri" pitchFamily="34" charset="0"/>
              </a:rPr>
              <a:t>-  Regulation of Agricultural Landholdings Bill – in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but suspended.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Valuation Regulations (Property Valuation Act) – Recent Court judgement vital and welcomed.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Communal Land Tenure Bill (Comments in 2017 – no progress?)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Communal Property Association Amendment Act (passed but not assented)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Preservation &amp; Development of Agricultural Land Framework Bill  (DAFF Bill) – currently in 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   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 and contentious. Constitutional challenge?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6</a:t>
            </a:r>
            <a:r>
              <a:rPr lang="en-US" sz="2000" dirty="0">
                <a:cs typeface="Calibri" pitchFamily="34" charset="0"/>
              </a:rPr>
              <a:t>.          Other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2706325685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1FCDF-78FD-4CC8-96ED-4B5E51D40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15268-BF92-4F52-9CB2-3E231292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91" y="91778"/>
            <a:ext cx="5752433" cy="65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93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 txBox="1">
            <a:spLocks/>
          </p:cNvSpPr>
          <p:nvPr/>
        </p:nvSpPr>
        <p:spPr bwMode="auto">
          <a:xfrm>
            <a:off x="827584" y="188640"/>
            <a:ext cx="735806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ZA" altLang="en-US" sz="4000" b="1" dirty="0">
                <a:ea typeface="Calibri" panose="020F0502020204030204" pitchFamily="34" charset="0"/>
                <a:cs typeface="Calibri" panose="020F0502020204030204" pitchFamily="34" charset="0"/>
              </a:rPr>
              <a:t>Fields of policy and legislation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836712"/>
            <a:ext cx="8964488" cy="57606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buFont typeface="+mj-lt"/>
              <a:buAutoNum type="arabicPeriod"/>
              <a:defRPr/>
            </a:pPr>
            <a:r>
              <a:rPr lang="en-US" sz="2000" dirty="0">
                <a:cs typeface="Calibri" pitchFamily="34" charset="0"/>
              </a:rPr>
              <a:t>Credit legislation:</a:t>
            </a:r>
            <a:r>
              <a:rPr lang="en-ZA" altLang="en-US" sz="2000" dirty="0"/>
              <a:t> </a:t>
            </a:r>
            <a:r>
              <a:rPr lang="en-ZA" altLang="en-US" sz="1600" dirty="0"/>
              <a:t>National Credit Amendment Bill passed by Parliament (not assented).                   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National Credit Act: Regulation 23A:  Affordability assessment (flexibility required for Agric sector)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Carbon Tax Act (implemented) and Climate Change Bill </a:t>
            </a:r>
            <a:r>
              <a:rPr lang="en-US" sz="1600" dirty="0">
                <a:cs typeface="Calibri" pitchFamily="34" charset="0"/>
              </a:rPr>
              <a:t>(In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) - </a:t>
            </a:r>
            <a:r>
              <a:rPr lang="en-US" sz="1800" dirty="0">
                <a:cs typeface="Calibri" pitchFamily="34" charset="0"/>
              </a:rPr>
              <a:t>contentious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Labour legislation: </a:t>
            </a:r>
            <a:r>
              <a:rPr lang="en-US" sz="1600" dirty="0">
                <a:cs typeface="Calibri" pitchFamily="34" charset="0"/>
              </a:rPr>
              <a:t>NMWA + LRAA + BCEAA (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package) – Exemption system problem?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Water rights and water security: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-   Water Masterplan &amp; </a:t>
            </a:r>
            <a:r>
              <a:rPr lang="en-ZA" sz="1600" dirty="0"/>
              <a:t>Water Phakisa</a:t>
            </a:r>
            <a:r>
              <a:rPr lang="en-US" sz="1600" dirty="0">
                <a:cs typeface="Calibri" pitchFamily="34" charset="0"/>
              </a:rPr>
              <a:t> – New Water Bill &amp; ELU?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-   </a:t>
            </a:r>
            <a:r>
              <a:rPr lang="en-ZA" sz="1600" dirty="0"/>
              <a:t>Water licence application regulations &amp; Water tariffs (Independent regulator?)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endParaRPr lang="en-ZA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5.        </a:t>
            </a:r>
            <a:r>
              <a:rPr lang="en-US" sz="2000" dirty="0">
                <a:cs typeface="Calibri" pitchFamily="34" charset="0"/>
              </a:rPr>
              <a:t>Land reform: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</a:t>
            </a: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Expropriation without Compensation – Re-establishment of Parliamentary subcommittee to  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                   propose wording to National Assembly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               </a:t>
            </a:r>
            <a:r>
              <a:rPr lang="en-US" sz="1600" dirty="0">
                <a:cs typeface="Calibri" pitchFamily="34" charset="0"/>
              </a:rPr>
              <a:t>-  Regulation of Agricultural Landholdings Bill – in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but suspended.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Valuation Regulations (Property Valuation Act) – Recent Court judgement vital and welcomed.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Communal Land Tenure Bill (Comments in 2017 – no progress?)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Communal Property Association Amendment Act (passed but not assented)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Preservation &amp; Development of Agricultural Land Framework Bill  (DAFF Bill) – currently in 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   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 and contentious. Constitutional challenge?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6</a:t>
            </a:r>
            <a:r>
              <a:rPr lang="en-US" sz="2000" dirty="0">
                <a:cs typeface="Calibri" pitchFamily="34" charset="0"/>
              </a:rPr>
              <a:t>.          Other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761099118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0308D8-F8CF-48AF-B530-5672C5C1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54655-7BEA-42D2-B675-F410BE15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03" y="836712"/>
            <a:ext cx="82575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64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CDBA36-4975-4C65-97EE-19A3D72B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15BE6-6491-442E-A12A-0840529AA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8" y="404663"/>
            <a:ext cx="7154411" cy="55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10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1278AB-7956-4B28-8201-E774E581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2AE07-529A-4A0A-AFB9-90FD2372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8136904" cy="66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1412EB-E530-4C7A-BC76-F363974E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      ">
            <a:extLst>
              <a:ext uri="{FF2B5EF4-FFF2-40B4-BE49-F238E27FC236}">
                <a16:creationId xmlns:a16="http://schemas.microsoft.com/office/drawing/2014/main" id="{BA70E00C-CB50-40BA-94F2-4A5408AC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16"/>
            <a:ext cx="7326313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C83FC-02DC-4179-84A1-E4898E652406}"/>
              </a:ext>
            </a:extLst>
          </p:cNvPr>
          <p:cNvSpPr txBox="1"/>
          <p:nvPr/>
        </p:nvSpPr>
        <p:spPr>
          <a:xfrm>
            <a:off x="251520" y="6352143"/>
            <a:ext cx="31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Source: World Economic Forum</a:t>
            </a:r>
          </a:p>
        </p:txBody>
      </p:sp>
    </p:spTree>
    <p:extLst>
      <p:ext uri="{BB962C8B-B14F-4D97-AF65-F5344CB8AC3E}">
        <p14:creationId xmlns:p14="http://schemas.microsoft.com/office/powerpoint/2010/main" val="3325655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 txBox="1">
            <a:spLocks/>
          </p:cNvSpPr>
          <p:nvPr/>
        </p:nvSpPr>
        <p:spPr bwMode="auto">
          <a:xfrm>
            <a:off x="827584" y="188640"/>
            <a:ext cx="735806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ZA" altLang="en-US" sz="4000" b="1" dirty="0">
                <a:ea typeface="Calibri" panose="020F0502020204030204" pitchFamily="34" charset="0"/>
                <a:cs typeface="Calibri" panose="020F0502020204030204" pitchFamily="34" charset="0"/>
              </a:rPr>
              <a:t>Fields of policy and legislation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836712"/>
            <a:ext cx="8964488" cy="57606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buFont typeface="+mj-lt"/>
              <a:buAutoNum type="arabicPeriod"/>
              <a:defRPr/>
            </a:pPr>
            <a:r>
              <a:rPr lang="en-US" sz="2000" dirty="0">
                <a:cs typeface="Calibri" pitchFamily="34" charset="0"/>
              </a:rPr>
              <a:t>Credit legislation:</a:t>
            </a:r>
            <a:r>
              <a:rPr lang="en-ZA" altLang="en-US" sz="2000" dirty="0"/>
              <a:t> </a:t>
            </a:r>
            <a:r>
              <a:rPr lang="en-ZA" altLang="en-US" sz="1600" dirty="0"/>
              <a:t>National Credit Amendment Bill passed by Parliament and assented (13 Aug).                   </a:t>
            </a:r>
          </a:p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National Credit Act: Regulation 23A:  ‘Affordability assessment’ contentious for agriculture.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Carbon Tax Act (implemented) and Climate Change Bill </a:t>
            </a:r>
            <a:r>
              <a:rPr lang="en-US" sz="1600" dirty="0">
                <a:cs typeface="Calibri" pitchFamily="34" charset="0"/>
              </a:rPr>
              <a:t>(In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) - </a:t>
            </a:r>
            <a:r>
              <a:rPr lang="en-US" sz="1800" dirty="0">
                <a:cs typeface="Calibri" pitchFamily="34" charset="0"/>
              </a:rPr>
              <a:t>contentious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Labour legislation: </a:t>
            </a:r>
            <a:r>
              <a:rPr lang="en-US" sz="1600" dirty="0">
                <a:cs typeface="Calibri" pitchFamily="34" charset="0"/>
              </a:rPr>
              <a:t>NMWA + LRAA + BCEAA (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package) – Exemption system problem?</a:t>
            </a:r>
          </a:p>
          <a:p>
            <a:pPr marL="514350" indent="-514350" fontAlgn="auto">
              <a:spcBef>
                <a:spcPts val="2400"/>
              </a:spcBef>
              <a:spcAft>
                <a:spcPts val="0"/>
              </a:spcAft>
              <a:buSzPct val="85000"/>
              <a:buAutoNum type="arabicPeriod" startAt="2"/>
              <a:defRPr/>
            </a:pPr>
            <a:r>
              <a:rPr lang="en-US" sz="2000" dirty="0">
                <a:cs typeface="Calibri" pitchFamily="34" charset="0"/>
              </a:rPr>
              <a:t>Water rights and water security: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-   Water Masterplan &amp; </a:t>
            </a:r>
            <a:r>
              <a:rPr lang="en-ZA" sz="1600" dirty="0"/>
              <a:t>Water Phakisa</a:t>
            </a:r>
            <a:r>
              <a:rPr lang="en-US" sz="1600" dirty="0">
                <a:cs typeface="Calibri" pitchFamily="34" charset="0"/>
              </a:rPr>
              <a:t> – New Water Bill &amp; ELU?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-   </a:t>
            </a:r>
            <a:r>
              <a:rPr lang="en-ZA" sz="1600" dirty="0"/>
              <a:t>Water licence application regulations &amp; Water tariffs (Independent regulator?)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endParaRPr lang="en-ZA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5.        </a:t>
            </a:r>
            <a:r>
              <a:rPr lang="en-US" sz="2000" dirty="0">
                <a:cs typeface="Calibri" pitchFamily="34" charset="0"/>
              </a:rPr>
              <a:t>Land reform: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</a:t>
            </a: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Expropriation without Compensation – Re-establishment of Parliamentary subcommittee to  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                   propose wording to National Assembly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b="1" dirty="0">
                <a:solidFill>
                  <a:srgbClr val="CC0000"/>
                </a:solidFill>
                <a:cs typeface="Calibri" pitchFamily="34" charset="0"/>
              </a:rPr>
              <a:t>               </a:t>
            </a:r>
            <a:r>
              <a:rPr lang="en-US" sz="1600" dirty="0">
                <a:cs typeface="Calibri" pitchFamily="34" charset="0"/>
              </a:rPr>
              <a:t>-  Regulation of Agricultural Landholdings Bill – in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but suspended.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Valuation Regulations (Property Valuation Act) – Recent Court judgement vital and welcomed.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Communal Land Tenure Bill (Comments in 2017 – no progress?)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Communal Property Association Amendment Act (passed but not assented)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-  Preservation &amp; Development of Agricultural Land Framework Bill  (DAFF Bill) – currently in 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                   </a:t>
            </a:r>
            <a:r>
              <a:rPr lang="en-US" sz="1600" dirty="0" err="1">
                <a:cs typeface="Calibri" pitchFamily="34" charset="0"/>
              </a:rPr>
              <a:t>Nedlac</a:t>
            </a:r>
            <a:r>
              <a:rPr lang="en-US" sz="1600" dirty="0">
                <a:cs typeface="Calibri" pitchFamily="34" charset="0"/>
              </a:rPr>
              <a:t>  and contentious. Constitutional challenge?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None/>
              <a:defRPr/>
            </a:pPr>
            <a:r>
              <a:rPr lang="en-US" sz="1600" dirty="0">
                <a:cs typeface="Calibri" pitchFamily="34" charset="0"/>
              </a:rPr>
              <a:t>6</a:t>
            </a:r>
            <a:r>
              <a:rPr lang="en-US" sz="2000" dirty="0">
                <a:cs typeface="Calibri" pitchFamily="34" charset="0"/>
              </a:rPr>
              <a:t>.          Other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443969428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86B59-B973-4FFD-9089-6FC75BE3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CBDC82F-991C-4AED-87E7-825916256668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AD175-7BF8-4E0B-8AF7-7A45BEBE3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96" y="139132"/>
            <a:ext cx="6431955" cy="6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92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AD99-C1DE-493B-8B24-DB266623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440139"/>
          </a:xfrm>
        </p:spPr>
        <p:txBody>
          <a:bodyPr/>
          <a:lstStyle/>
          <a:p>
            <a:r>
              <a:rPr lang="en-US" sz="3600" dirty="0">
                <a:latin typeface="+mn-lt"/>
                <a:cs typeface="Calibri" pitchFamily="34" charset="0"/>
              </a:rPr>
              <a:t>1. NEDLAC:</a:t>
            </a:r>
            <a:br>
              <a:rPr lang="en-US" dirty="0">
                <a:cs typeface="Calibri" pitchFamily="34" charset="0"/>
              </a:rPr>
            </a:br>
            <a:br>
              <a:rPr lang="en-US" dirty="0">
                <a:cs typeface="Calibri" pitchFamily="34" charset="0"/>
              </a:rPr>
            </a:br>
            <a:r>
              <a:rPr lang="en-US" sz="3200" dirty="0">
                <a:latin typeface="+mn-lt"/>
                <a:cs typeface="Calibri" pitchFamily="34" charset="0"/>
              </a:rPr>
              <a:t>   -     Jobs Summit developments</a:t>
            </a:r>
            <a:br>
              <a:rPr lang="en-US" sz="3200" dirty="0">
                <a:latin typeface="+mn-lt"/>
                <a:cs typeface="Calibri" pitchFamily="34" charset="0"/>
              </a:rPr>
            </a:br>
            <a:br>
              <a:rPr lang="en-US" sz="3200" dirty="0">
                <a:latin typeface="+mn-lt"/>
                <a:cs typeface="Calibri" pitchFamily="34" charset="0"/>
              </a:rPr>
            </a:br>
            <a:r>
              <a:rPr lang="en-US" sz="3200" dirty="0">
                <a:latin typeface="+mn-lt"/>
                <a:cs typeface="Calibri" pitchFamily="34" charset="0"/>
              </a:rPr>
              <a:t>   -     Trade &amp; Industry Chamber</a:t>
            </a:r>
            <a:br>
              <a:rPr lang="en-US" sz="3200" dirty="0">
                <a:latin typeface="+mn-lt"/>
                <a:cs typeface="Calibri" pitchFamily="34" charset="0"/>
              </a:rPr>
            </a:br>
            <a:br>
              <a:rPr lang="en-US" sz="3200" dirty="0">
                <a:latin typeface="+mn-lt"/>
                <a:cs typeface="Calibri" pitchFamily="34" charset="0"/>
              </a:rPr>
            </a:br>
            <a:br>
              <a:rPr lang="en-US" sz="3200" dirty="0">
                <a:latin typeface="+mn-lt"/>
                <a:cs typeface="Calibri" pitchFamily="34" charset="0"/>
              </a:rPr>
            </a:br>
            <a:r>
              <a:rPr lang="en-US" sz="3600" dirty="0">
                <a:latin typeface="+mn-lt"/>
                <a:cs typeface="Calibri" pitchFamily="34" charset="0"/>
              </a:rPr>
              <a:t>2.  Public-Private Growth Initiative (PPGI)</a:t>
            </a:r>
            <a:endParaRPr lang="en-ZA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790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450" y="2157046"/>
            <a:ext cx="3996513" cy="2239108"/>
          </a:xfrm>
        </p:spPr>
        <p:txBody>
          <a:bodyPr>
            <a:normAutofit fontScale="90000"/>
          </a:bodyPr>
          <a:lstStyle/>
          <a:p>
            <a:r>
              <a:rPr lang="en-ZA" dirty="0"/>
              <a:t>Presidential Jobs Summit Agreements</a:t>
            </a:r>
            <a:br>
              <a:rPr lang="en-ZA" dirty="0"/>
            </a:br>
            <a:r>
              <a:rPr lang="en-US" dirty="0"/>
              <a:t>First P</a:t>
            </a:r>
            <a:r>
              <a:rPr lang="en-ZA" dirty="0"/>
              <a:t>rogress report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3785" y="5322277"/>
            <a:ext cx="485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B1101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Report to the Presidential Committee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B1101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 August 2019</a:t>
            </a:r>
          </a:p>
        </p:txBody>
      </p:sp>
    </p:spTree>
    <p:extLst>
      <p:ext uri="{BB962C8B-B14F-4D97-AF65-F5344CB8AC3E}">
        <p14:creationId xmlns:p14="http://schemas.microsoft.com/office/powerpoint/2010/main" val="752977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AD99-C1DE-493B-8B24-DB266623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88640"/>
            <a:ext cx="7886700" cy="903635"/>
          </a:xfrm>
        </p:spPr>
        <p:txBody>
          <a:bodyPr/>
          <a:lstStyle/>
          <a:p>
            <a:r>
              <a:rPr lang="en-US" dirty="0">
                <a:cs typeface="Calibri" pitchFamily="34" charset="0"/>
              </a:rPr>
              <a:t>Jobs Summit developments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0737C-27F0-4B02-8BCF-492913649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5125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51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5F2CC-DB53-4ADE-B40E-81561FD8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01651"/>
            <a:ext cx="7886700" cy="458562"/>
          </a:xfrm>
        </p:spPr>
        <p:txBody>
          <a:bodyPr/>
          <a:lstStyle/>
          <a:p>
            <a:r>
              <a:rPr lang="en-ZA" sz="3600" dirty="0" err="1">
                <a:latin typeface="+mn-lt"/>
              </a:rPr>
              <a:t>Nedlac</a:t>
            </a:r>
            <a:r>
              <a:rPr lang="en-ZA" sz="3600" dirty="0">
                <a:latin typeface="+mn-lt"/>
              </a:rPr>
              <a:t> TIC Strategic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B7006-AAC5-4CCD-8F4F-750A076B8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3" y="1224712"/>
            <a:ext cx="8568953" cy="48715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/>
              <a:t> </a:t>
            </a:r>
            <a:r>
              <a:rPr lang="en-ZA" sz="2400" dirty="0"/>
              <a:t>Hosted by Minister Ebrahim Patel: totally new approach and welcomed.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2400" dirty="0"/>
              <a:t> Emphasized 6 major focus areas, viz.: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000" dirty="0"/>
              <a:t>Expand markets for our products and facilitate entry to those markets 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000" dirty="0"/>
              <a:t>Support improved industrial performance, dynamism and competitiveness of local companies. 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000" dirty="0"/>
              <a:t>Improve the levels of investment in the economy and help to achieve the target set by the President in SONA last year. 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ZA" sz="2000" dirty="0"/>
              <a:t>Promote economic inclusion. (Competition legislation &amp; B-BBEE)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000" dirty="0"/>
              <a:t>Promoting more equitable spatial and industrial development. (e.g. SEZ’s)</a:t>
            </a:r>
          </a:p>
          <a:p>
            <a:pPr marL="34290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en-US" sz="2000" dirty="0"/>
              <a:t>Improve the capability of the state. (CIPC example)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2000" dirty="0"/>
              <a:t> </a:t>
            </a:r>
            <a:r>
              <a:rPr lang="en-US" sz="2400" dirty="0"/>
              <a:t>Two cross-cutting themes for all 6 initiatives: </a:t>
            </a:r>
          </a:p>
          <a:p>
            <a:pPr marL="0" indent="0">
              <a:lnSpc>
                <a:spcPct val="100000"/>
              </a:lnSpc>
              <a:spcBef>
                <a:spcPts val="900"/>
              </a:spcBef>
              <a:buNone/>
            </a:pPr>
            <a:r>
              <a:rPr lang="en-US" sz="2400" dirty="0"/>
              <a:t>    (i) Partnerships  &amp;  (ii) Inclusion &amp; Transformation 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972228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5F2CC-DB53-4ADE-B40E-81561FD8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85" y="565888"/>
            <a:ext cx="7886700" cy="458562"/>
          </a:xfrm>
        </p:spPr>
        <p:txBody>
          <a:bodyPr/>
          <a:lstStyle/>
          <a:p>
            <a:r>
              <a:rPr lang="en-ZA" sz="3200" dirty="0" err="1">
                <a:latin typeface="+mn-lt"/>
              </a:rPr>
              <a:t>Nedlac</a:t>
            </a:r>
            <a:r>
              <a:rPr lang="en-ZA" sz="3200" dirty="0">
                <a:latin typeface="+mn-lt"/>
              </a:rPr>
              <a:t> TIC Strategic Session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B7006-AAC5-4CCD-8F4F-750A076B8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33" y="1377852"/>
            <a:ext cx="8862134" cy="4978498"/>
          </a:xfrm>
        </p:spPr>
        <p:txBody>
          <a:bodyPr/>
          <a:lstStyle/>
          <a:p>
            <a:pPr marL="0" indent="0">
              <a:buNone/>
            </a:pPr>
            <a:r>
              <a:rPr lang="en-ZA" sz="1800" dirty="0"/>
              <a:t>Following broad discussion, Minister announced establishment of the following structures: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5">
                    <a:lumMod val="75000"/>
                  </a:schemeClr>
                </a:solidFill>
              </a:rPr>
              <a:t>A National Committee on the African Continental Free Trade Agreement. 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5">
                    <a:lumMod val="75000"/>
                  </a:schemeClr>
                </a:solidFill>
              </a:rPr>
              <a:t>A Ministerial Export Promotion Panel. Seven seats for Business and 3 for Labour.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/>
              <a:t>An SEZ Reference Group, with 5 seats for Business. 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5">
                    <a:lumMod val="75000"/>
                  </a:schemeClr>
                </a:solidFill>
              </a:rPr>
              <a:t>A Port Charges Joint Committee, chaired by André de Ruyter and Yunus Hoosen. 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/>
              <a:t>A 1-day session on the Technical Regulatory Agencies will be convened, to be preceded by the DTIC reviewing whether the existing regulations are conducive to growing the economy.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5">
                    <a:lumMod val="75000"/>
                  </a:schemeClr>
                </a:solidFill>
              </a:rPr>
              <a:t>An engagement on addressing Business’ concerns regarding the functioning of SETAs to be held. Paul Theron (Business) and André Kriel (Labour) to draft a concept note. 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5">
                    <a:lumMod val="75000"/>
                  </a:schemeClr>
                </a:solidFill>
              </a:rPr>
              <a:t>A Special Ministerial Session on BEE will be convened to endeavour to establish a broad-based BEE framework that maximises impact while minimising costs on business.</a:t>
            </a:r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en-ZA" sz="1800" dirty="0"/>
              <a:t>A Committee on Digital Trade, with 2 seats per constituency.</a:t>
            </a:r>
          </a:p>
          <a:p>
            <a:pPr marL="0" indent="0">
              <a:buNone/>
            </a:pPr>
            <a:endParaRPr lang="en-ZA" sz="1800" dirty="0"/>
          </a:p>
          <a:p>
            <a:pPr marL="0" indent="0">
              <a:buNone/>
            </a:pPr>
            <a:endParaRPr lang="en-ZA" sz="1800" dirty="0"/>
          </a:p>
          <a:p>
            <a:endParaRPr lang="en-ZA" sz="1800" dirty="0"/>
          </a:p>
          <a:p>
            <a:pPr marL="0" indent="0">
              <a:buNone/>
            </a:pPr>
            <a:endParaRPr lang="en-ZA" sz="1800" dirty="0"/>
          </a:p>
          <a:p>
            <a:pPr marL="385763" indent="-385763">
              <a:buFont typeface="+mj-lt"/>
              <a:buAutoNum type="arabicPeriod"/>
            </a:pPr>
            <a:endParaRPr lang="en-ZA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63BD5-036F-422F-9F99-6F2FB0C1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75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257175">
                <a:defRPr/>
              </a:pPr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66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E5F0-ADF3-417B-8480-2865F9CA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7755"/>
            <a:ext cx="7886700" cy="525144"/>
          </a:xfrm>
        </p:spPr>
        <p:txBody>
          <a:bodyPr/>
          <a:lstStyle/>
          <a:p>
            <a:r>
              <a:rPr lang="en-ZA" sz="2700" dirty="0">
                <a:latin typeface="+mn-lt"/>
              </a:rPr>
              <a:t>Public-Private Growth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A4D9D-A46C-4BA2-98D2-C6C98CBAB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2" y="1268760"/>
            <a:ext cx="8142488" cy="508759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ZA" dirty="0"/>
              <a:t>Dr Johan van Zyl, Roelf Meyer &amp; Min Dlamini-Zuma (DPME)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ZA" dirty="0"/>
              <a:t>Reference in SONA, Ministry Budget Vote speeches and other forums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ZA" dirty="0"/>
              <a:t>Now transferred to Invest SA within DTIC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ZA" dirty="0" err="1"/>
              <a:t>Agbiz</a:t>
            </a:r>
            <a:r>
              <a:rPr lang="en-ZA" dirty="0"/>
              <a:t> raised concern as coordinator for </a:t>
            </a:r>
            <a:r>
              <a:rPr lang="en-ZA" dirty="0" err="1"/>
              <a:t>agro</a:t>
            </a:r>
            <a:r>
              <a:rPr lang="en-ZA" dirty="0"/>
              <a:t>-industry value chains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ZA" dirty="0"/>
              <a:t>While MTSF 2019-2024 not yet available, clear that major elements raised in the 5-Year Agric Value Chain Plan will be incorporated into MTSF.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ZA" dirty="0"/>
              <a:t>Three projects from Agriculture VC: (1) ADA  (2) Citrus Industry (market access &amp; logistics primarily)  (3) </a:t>
            </a:r>
            <a:r>
              <a:rPr lang="en-ZA" dirty="0" err="1"/>
              <a:t>Beefmaster</a:t>
            </a:r>
            <a:endParaRPr lang="en-ZA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ZA" dirty="0"/>
              <a:t>Will continue to drive process to create an improved investment and business environment.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E34F3-8A39-416D-8FBB-F0C4BB11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7175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257175">
                <a:defRPr/>
              </a:pPr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67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691357"/>
          </a:xfrm>
        </p:spPr>
        <p:txBody>
          <a:bodyPr/>
          <a:lstStyle/>
          <a:p>
            <a:r>
              <a:rPr lang="en-ZA" sz="3600" b="1" dirty="0">
                <a:solidFill>
                  <a:schemeClr val="accent4">
                    <a:lumMod val="50000"/>
                  </a:schemeClr>
                </a:solidFill>
              </a:rPr>
              <a:t>Wrap up………</a:t>
            </a:r>
            <a:endParaRPr lang="en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052735"/>
            <a:ext cx="8568952" cy="5443885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ZA" altLang="en-US" sz="20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Relatively healthy and robust agri-food industry, but under pressure. </a:t>
            </a:r>
          </a:p>
          <a:p>
            <a:pPr algn="just" eaLnBrk="1" hangingPunct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ZA" altLang="en-US" sz="20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Challenges: </a:t>
            </a:r>
            <a:r>
              <a:rPr lang="en-ZA" altLang="en-US" sz="20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Investment environment, Agro-logistics, water availability and quality, environmental sustainability, R&amp;D, crime and security, labour relations &amp; legislation, land reform, climate change, droughts, trade agreements, sustainable transformation, etc.</a:t>
            </a:r>
          </a:p>
          <a:p>
            <a:pPr algn="just" eaLnBrk="1" hangingPunct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ZA" altLang="en-US" sz="20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Opportunities:</a:t>
            </a:r>
            <a:r>
              <a:rPr lang="en-ZA" altLang="en-US" sz="20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Growing population, consumer spending trends, new markets (especially to Africa and Asia), new technologies &amp; improved productivity, etc.</a:t>
            </a:r>
          </a:p>
          <a:p>
            <a:pPr algn="just" eaLnBrk="1" hangingPunct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ZA" altLang="en-US" sz="2000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Major contributor to Food Security, growth and employment in RSA – </a:t>
            </a:r>
            <a:r>
              <a:rPr lang="en-ZA" altLang="en-US" sz="20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major South African asset.</a:t>
            </a:r>
          </a:p>
          <a:p>
            <a:pPr algn="just" eaLnBrk="1" hangingPunct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ZA" altLang="en-US" sz="20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But we live in uncertain times – many risks and variables, some controllable, others not or less so. </a:t>
            </a:r>
          </a:p>
          <a:p>
            <a:pPr algn="just" eaLnBrk="1" hangingPunct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ZA" altLang="en-US" sz="20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However, risk creates opportunity and reward, and concentrate on those risks and opportunities you understand and can manage!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E973ED3F-B4A2-4B84-BF3D-8FE060EF50D0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58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7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969952B6-1029-4E6F-8263-4D1ED7453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49338"/>
            <a:ext cx="7772400" cy="2387600"/>
          </a:xfrm>
        </p:spPr>
        <p:txBody>
          <a:bodyPr/>
          <a:lstStyle/>
          <a:p>
            <a:r>
              <a:rPr lang="en-ZA" altLang="en-US"/>
              <a:t>Thank you</a:t>
            </a:r>
          </a:p>
        </p:txBody>
      </p:sp>
      <p:sp>
        <p:nvSpPr>
          <p:cNvPr id="48131" name="Subtitle 2">
            <a:extLst>
              <a:ext uri="{FF2B5EF4-FFF2-40B4-BE49-F238E27FC236}">
                <a16:creationId xmlns:a16="http://schemas.microsoft.com/office/drawing/2014/main" id="{7ED7BCC6-FDB0-4B09-ACBF-40C2F7BB4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44900"/>
            <a:ext cx="6858000" cy="1036638"/>
          </a:xfrm>
        </p:spPr>
        <p:txBody>
          <a:bodyPr/>
          <a:lstStyle/>
          <a:p>
            <a:r>
              <a:rPr lang="en-ZA" altLang="en-US"/>
              <a:t>Questions or comments?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F4315-E845-48EC-B3A8-83A81E68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C3442-5F2F-4347-A62E-79A694D7934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F41112-9E79-42CC-98A3-8C37301A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A02F8-D2C0-464F-9601-1930B8133DD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26" name="Picture 2" descr="The $80 Trillion World Economy in One Chart">
            <a:extLst>
              <a:ext uri="{FF2B5EF4-FFF2-40B4-BE49-F238E27FC236}">
                <a16:creationId xmlns:a16="http://schemas.microsoft.com/office/drawing/2014/main" id="{09A5F026-C55B-4C05-B87F-84A7FE8A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525"/>
            <a:ext cx="7037618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D9A032-43C7-4795-8FFD-22E8B5D37740}"/>
              </a:ext>
            </a:extLst>
          </p:cNvPr>
          <p:cNvSpPr txBox="1"/>
          <p:nvPr/>
        </p:nvSpPr>
        <p:spPr>
          <a:xfrm>
            <a:off x="755576" y="6356350"/>
            <a:ext cx="31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Source: World Economic Forum</a:t>
            </a:r>
          </a:p>
        </p:txBody>
      </p:sp>
    </p:spTree>
    <p:extLst>
      <p:ext uri="{BB962C8B-B14F-4D97-AF65-F5344CB8AC3E}">
        <p14:creationId xmlns:p14="http://schemas.microsoft.com/office/powerpoint/2010/main" val="373872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699076" cy="35778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ZA" sz="3200" dirty="0">
                <a:solidFill>
                  <a:schemeClr val="accent1">
                    <a:lumMod val="75000"/>
                  </a:schemeClr>
                </a:solidFill>
              </a:rPr>
              <a:t>Urbanisation   and   Demographics…..</a:t>
            </a:r>
          </a:p>
        </p:txBody>
      </p:sp>
      <p:sp>
        <p:nvSpPr>
          <p:cNvPr id="54277" name="TextBox 2"/>
          <p:cNvSpPr txBox="1">
            <a:spLocks noChangeArrowheads="1"/>
          </p:cNvSpPr>
          <p:nvPr/>
        </p:nvSpPr>
        <p:spPr bwMode="auto">
          <a:xfrm>
            <a:off x="5042952" y="5116775"/>
            <a:ext cx="3945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ZA" altLang="en-US" sz="2400" b="1" dirty="0">
                <a:solidFill>
                  <a:srgbClr val="FF0000"/>
                </a:solidFill>
              </a:rPr>
              <a:t>Either massive opportunity, </a:t>
            </a:r>
          </a:p>
          <a:p>
            <a:r>
              <a:rPr lang="en-ZA" altLang="en-US" sz="2400" b="1" dirty="0">
                <a:solidFill>
                  <a:srgbClr val="FF0000"/>
                </a:solidFill>
              </a:rPr>
              <a:t>or a critical risk……!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67013-44D6-471B-8C28-CB4E5D29A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73" y="1120178"/>
            <a:ext cx="3847193" cy="3769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E47AB-F57B-450A-AC2B-091CF8160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" y="1120178"/>
            <a:ext cx="4659403" cy="37696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B1E4B4-3C7C-4270-8FF6-F200E8DA3516}"/>
              </a:ext>
            </a:extLst>
          </p:cNvPr>
          <p:cNvSpPr txBox="1"/>
          <p:nvPr/>
        </p:nvSpPr>
        <p:spPr>
          <a:xfrm>
            <a:off x="142316" y="5116775"/>
            <a:ext cx="48109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Africa’s population to exceed 2.0 billion by 2050.</a:t>
            </a:r>
          </a:p>
          <a:p>
            <a:r>
              <a:rPr lang="en-ZA" b="1" dirty="0"/>
              <a:t>Africa’s population to exceed 4.0 billion by 2100.</a:t>
            </a:r>
          </a:p>
          <a:p>
            <a:endParaRPr lang="en-ZA" b="1" dirty="0"/>
          </a:p>
          <a:p>
            <a:r>
              <a:rPr lang="en-ZA" b="1" dirty="0"/>
              <a:t>World population to reach 11.2 billion by 2100</a:t>
            </a:r>
          </a:p>
        </p:txBody>
      </p:sp>
    </p:spTree>
    <p:extLst>
      <p:ext uri="{BB962C8B-B14F-4D97-AF65-F5344CB8AC3E}">
        <p14:creationId xmlns:p14="http://schemas.microsoft.com/office/powerpoint/2010/main" val="45799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12568"/>
          </a:xfrm>
        </p:spPr>
        <p:txBody>
          <a:bodyPr>
            <a:normAutofit fontScale="92500" lnSpcReduction="10000"/>
          </a:bodyPr>
          <a:lstStyle/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New multi-polar global power dynamic – power shift to Asia (BRICS factor NB) 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Ambitions of China &amp; Russia, also India &amp; Japan: Geo-political repositioning 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Middle East tensions will continue  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Brexit and European Unity: Hard Brexit most likely, negative UK economic outlook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USA vs China Trade War – impact on global trade dynamics major and irreversible, incl. WTO regime of multilateralism and dispute resolution mechanism.</a:t>
            </a:r>
          </a:p>
          <a:p>
            <a:r>
              <a:rPr lang="en-ZA" sz="2000" b="1" dirty="0">
                <a:solidFill>
                  <a:schemeClr val="accent4">
                    <a:lumMod val="75000"/>
                  </a:schemeClr>
                </a:solidFill>
              </a:rPr>
              <a:t>Global population &amp; Africa’s demographic ‘dividend’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Globalisation and Interconnectivity (4</a:t>
            </a:r>
            <a:r>
              <a:rPr lang="en-ZA" sz="2000" baseline="30000" dirty="0">
                <a:solidFill>
                  <a:schemeClr val="accent4">
                    <a:lumMod val="75000"/>
                  </a:schemeClr>
                </a:solidFill>
              </a:rPr>
              <a:t>th</a:t>
            </a:r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 IR) still a massive driver, despite general protectionist and “narrow nationalism” developments across the globe.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Mass migration an outcome of conflict and globalisation/interconnectivity - very difficult to stop.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Environmental sustainability issues, e.g. climate change and extreme weather phenomena, water availability and quality, biodiversity loss, pollution/waste, etc.</a:t>
            </a:r>
          </a:p>
          <a:p>
            <a:r>
              <a:rPr lang="en-ZA" sz="2000" dirty="0">
                <a:solidFill>
                  <a:schemeClr val="accent4">
                    <a:lumMod val="75000"/>
                  </a:schemeClr>
                </a:solidFill>
              </a:rPr>
              <a:t>Global GDP slowdown to ~2,5%, but recession unlikely. Some downside risks still.</a:t>
            </a:r>
          </a:p>
          <a:p>
            <a:pPr marL="0" indent="0">
              <a:buNone/>
            </a:pPr>
            <a:r>
              <a:rPr lang="en-ZA" sz="2000" dirty="0">
                <a:solidFill>
                  <a:schemeClr val="accent2">
                    <a:lumMod val="50000"/>
                  </a:schemeClr>
                </a:solidFill>
              </a:rPr>
              <a:t>More interconnected ➜ but greater uncertainty ➜ less control ➜ more risk ➜ greater opportunity and reward though ➜ identify and exploit!</a:t>
            </a:r>
          </a:p>
          <a:p>
            <a:pPr marL="0" indent="0">
              <a:buNone/>
            </a:pPr>
            <a:endParaRPr lang="en-ZA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ZA" dirty="0"/>
          </a:p>
          <a:p>
            <a:endParaRPr lang="en-Z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204" y="260648"/>
            <a:ext cx="7796813" cy="461702"/>
          </a:xfrm>
        </p:spPr>
        <p:txBody>
          <a:bodyPr>
            <a:noAutofit/>
          </a:bodyPr>
          <a:lstStyle/>
          <a:p>
            <a:r>
              <a:rPr lang="en-ZA" sz="3200" dirty="0">
                <a:solidFill>
                  <a:schemeClr val="accent4">
                    <a:lumMod val="75000"/>
                  </a:schemeClr>
                </a:solidFill>
              </a:rPr>
              <a:t>Major Global Risks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103430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591" y="1124744"/>
            <a:ext cx="8848817" cy="53285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Despite poll victory, ANC remains in turmoil – divisions and distrust persist, given various Commissions of Enquiry into respectively ‘State capture’, SARS, PIC &amp; NPA.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Key elements of 2019 Election: 1. Low poll % - voter discontent, esp. rural areas  2. Loss of the centre to polarisation, viz. EFF and FF+ growth   3. Smaller parties not really a factor.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Improved political certainty, with solid mandate for President </a:t>
            </a:r>
            <a:r>
              <a:rPr lang="en-ZA" sz="1800" dirty="0" err="1">
                <a:solidFill>
                  <a:schemeClr val="accent4">
                    <a:lumMod val="50000"/>
                  </a:schemeClr>
                </a:solidFill>
              </a:rPr>
              <a:t>Ramaphosa</a:t>
            </a: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. However, can he act to do what he knows has to be done? Difficult decisions have to be made.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b="1" dirty="0">
                <a:solidFill>
                  <a:srgbClr val="C00000"/>
                </a:solidFill>
              </a:rPr>
              <a:t>Biggest concern: Lack of GDP growth and Competitiveness decline (WEF)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State capability a major concern – evidenced in DAFF &amp; DRDLR. Also other Dept’s/SOE’s.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Massive unemployment (&gt;29%), especially amongst the Youth (&gt;50%).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Inequality – SA top of GINI Coefficient (WEF, 2018): populist calls &amp; demands will persist.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Service delivery and other protests increasing, and more violent (ISS).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Land &amp; water reform will be at the centre of demands. Even nationalisation pressure on banks &amp; mines, e.g. Reserve Bank.  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ZA" sz="1800" dirty="0">
                <a:solidFill>
                  <a:schemeClr val="accent4">
                    <a:lumMod val="50000"/>
                  </a:schemeClr>
                </a:solidFill>
              </a:rPr>
              <a:t>Crime &amp; Security factor, including corruption and farm/rural safety, a real concern.</a:t>
            </a:r>
            <a:endParaRPr lang="en-ZA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36904" cy="515708"/>
          </a:xfrm>
        </p:spPr>
        <p:txBody>
          <a:bodyPr>
            <a:noAutofit/>
          </a:bodyPr>
          <a:lstStyle/>
          <a:p>
            <a:r>
              <a:rPr lang="en-ZA" sz="2800" dirty="0">
                <a:solidFill>
                  <a:schemeClr val="accent4">
                    <a:lumMod val="50000"/>
                  </a:schemeClr>
                </a:solidFill>
              </a:rPr>
              <a:t>South Africa’s Political Economy: Risks &amp; Challenges</a:t>
            </a:r>
          </a:p>
        </p:txBody>
      </p:sp>
    </p:spTree>
    <p:extLst>
      <p:ext uri="{BB962C8B-B14F-4D97-AF65-F5344CB8AC3E}">
        <p14:creationId xmlns:p14="http://schemas.microsoft.com/office/powerpoint/2010/main" val="32353264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2_Office Theme">
  <a:themeElements>
    <a:clrScheme name="Nedlac 2018">
      <a:dk1>
        <a:srgbClr val="B11016"/>
      </a:dk1>
      <a:lt1>
        <a:srgbClr val="015B7E"/>
      </a:lt1>
      <a:dk2>
        <a:srgbClr val="F2B011"/>
      </a:dk2>
      <a:lt2>
        <a:srgbClr val="000000"/>
      </a:lt2>
      <a:accent1>
        <a:srgbClr val="B11016"/>
      </a:accent1>
      <a:accent2>
        <a:srgbClr val="F2B011"/>
      </a:accent2>
      <a:accent3>
        <a:srgbClr val="015B7E"/>
      </a:accent3>
      <a:accent4>
        <a:srgbClr val="8D949A"/>
      </a:accent4>
      <a:accent5>
        <a:srgbClr val="36393C"/>
      </a:accent5>
      <a:accent6>
        <a:srgbClr val="000000"/>
      </a:accent6>
      <a:hlink>
        <a:srgbClr val="015B7E"/>
      </a:hlink>
      <a:folHlink>
        <a:srgbClr val="015B7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BFAP">
      <a:dk1>
        <a:srgbClr val="4D5059"/>
      </a:dk1>
      <a:lt1>
        <a:sysClr val="window" lastClr="FFFFFF"/>
      </a:lt1>
      <a:dk2>
        <a:srgbClr val="47494F"/>
      </a:dk2>
      <a:lt2>
        <a:srgbClr val="FFFFFF"/>
      </a:lt2>
      <a:accent1>
        <a:srgbClr val="0067A0"/>
      </a:accent1>
      <a:accent2>
        <a:srgbClr val="3EA3CB"/>
      </a:accent2>
      <a:accent3>
        <a:srgbClr val="A1DBE4"/>
      </a:accent3>
      <a:accent4>
        <a:srgbClr val="8ACD00"/>
      </a:accent4>
      <a:accent5>
        <a:srgbClr val="4AA500"/>
      </a:accent5>
      <a:accent6>
        <a:srgbClr val="0C9764"/>
      </a:accent6>
      <a:hlink>
        <a:srgbClr val="005826"/>
      </a:hlink>
      <a:folHlink>
        <a:srgbClr val="49442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 Agbiz</Template>
  <TotalTime>6285</TotalTime>
  <Words>3125</Words>
  <Application>Microsoft Office PowerPoint</Application>
  <PresentationFormat>On-screen Show (4:3)</PresentationFormat>
  <Paragraphs>398</Paragraphs>
  <Slides>59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Arial</vt:lpstr>
      <vt:lpstr>Arial Narrow</vt:lpstr>
      <vt:lpstr>Calibri</vt:lpstr>
      <vt:lpstr>Calibri Light</vt:lpstr>
      <vt:lpstr>Helvetica Neue LT Pro</vt:lpstr>
      <vt:lpstr>Custom Design</vt:lpstr>
      <vt:lpstr>2_Custom Design</vt:lpstr>
      <vt:lpstr>Office Theme</vt:lpstr>
      <vt:lpstr>1_Office Theme</vt:lpstr>
      <vt:lpstr>2_Office Theme</vt:lpstr>
      <vt:lpstr>3_Office Theme</vt:lpstr>
      <vt:lpstr>South African Agriculture and Agribusiness: Prospects and Challenges</vt:lpstr>
      <vt:lpstr>For today…….</vt:lpstr>
      <vt:lpstr>Major Global Risks and Challenges</vt:lpstr>
      <vt:lpstr>PowerPoint Presentation</vt:lpstr>
      <vt:lpstr>PowerPoint Presentation</vt:lpstr>
      <vt:lpstr>PowerPoint Presentation</vt:lpstr>
      <vt:lpstr>Urbanisation   and   Demographics…..</vt:lpstr>
      <vt:lpstr>Major Global Risks and Challenges</vt:lpstr>
      <vt:lpstr>South Africa’s Political Economy: Risks &amp; Challenges</vt:lpstr>
      <vt:lpstr>South Africa’s GDP: 347,7 billion USD (2018)</vt:lpstr>
      <vt:lpstr>South Africa’s growth has decoupled from global growth</vt:lpstr>
      <vt:lpstr>Business confidence leads fixed investment</vt:lpstr>
      <vt:lpstr>PowerPoint Presentation</vt:lpstr>
      <vt:lpstr>South Africa’s Political Economy: Risks &amp; Challenges</vt:lpstr>
      <vt:lpstr>For today…….</vt:lpstr>
      <vt:lpstr>Food Security Imperative</vt:lpstr>
      <vt:lpstr>Components of Food Security</vt:lpstr>
      <vt:lpstr>2017 Global Food Security Index</vt:lpstr>
      <vt:lpstr>Competitiveness Imperative</vt:lpstr>
      <vt:lpstr>PowerPoint Presentation</vt:lpstr>
      <vt:lpstr>South Africa</vt:lpstr>
      <vt:lpstr>Agro-food Value Chain competitiveness</vt:lpstr>
      <vt:lpstr>South African Agricultural Sector</vt:lpstr>
      <vt:lpstr>SA has now become a net exporter of beef</vt:lpstr>
      <vt:lpstr>For today…….</vt:lpstr>
      <vt:lpstr>Subsector Performance</vt:lpstr>
      <vt:lpstr>RSA Agriculture, Forestry &amp; Fisheries GDP: 2005 -2018</vt:lpstr>
      <vt:lpstr>PowerPoint Presentation</vt:lpstr>
      <vt:lpstr>Inconsistencies in policy impacts agricultural business confidence and investment</vt:lpstr>
      <vt:lpstr>Fortunately, there has not been disinvestment in SA agriculture thus far</vt:lpstr>
      <vt:lpstr>Evolution of farm sizes in SA: mechanisation has been key on this process</vt:lpstr>
      <vt:lpstr>PowerPoint Presentation</vt:lpstr>
      <vt:lpstr>SA’s Agricultural imports, exports &amp; trade balance</vt:lpstr>
      <vt:lpstr>PowerPoint Presentation</vt:lpstr>
      <vt:lpstr>Indexed GDP: Agro-processing vs Manufacturing Output</vt:lpstr>
      <vt:lpstr>PowerPoint Presentation</vt:lpstr>
      <vt:lpstr>High-growth industries are on track Gross Value of Agricultural Production</vt:lpstr>
      <vt:lpstr>For today…….</vt:lpstr>
      <vt:lpstr>The current policymakers’ thinking revolve around these aspects</vt:lpstr>
      <vt:lpstr>Title of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NEDLAC:     -     Jobs Summit developments     -     Trade &amp; Industry Chamber   2.  Public-Private Growth Initiative (PPGI)</vt:lpstr>
      <vt:lpstr>Presidential Jobs Summit Agreements First Progress report</vt:lpstr>
      <vt:lpstr>Jobs Summit developments</vt:lpstr>
      <vt:lpstr>Nedlac TIC Strategic Session</vt:lpstr>
      <vt:lpstr>Nedlac TIC Strategic Session (Continued)</vt:lpstr>
      <vt:lpstr>Public-Private Growth Initiative</vt:lpstr>
      <vt:lpstr>Wrap up………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on NAREG Process</dc:title>
  <dc:creator>user</dc:creator>
  <cp:lastModifiedBy>DWFresh JHB</cp:lastModifiedBy>
  <cp:revision>504</cp:revision>
  <dcterms:created xsi:type="dcterms:W3CDTF">2012-08-15T06:14:17Z</dcterms:created>
  <dcterms:modified xsi:type="dcterms:W3CDTF">2019-09-09T09:56:55Z</dcterms:modified>
</cp:coreProperties>
</file>